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Playfair Display" panose="020B0604020202020204" charset="0"/>
      <p:regular r:id="rId11"/>
      <p:bold r:id="rId12"/>
      <p:italic r:id="rId13"/>
      <p:boldItalic r:id="rId14"/>
    </p:embeddedFont>
    <p:embeddedFont>
      <p:font typeface="Malgun Gothic" panose="020B0503020000020004" pitchFamily="34" charset="-127"/>
      <p:regular r:id="rId15"/>
      <p:bold r:id="rId16"/>
    </p:embeddedFont>
    <p:embeddedFont>
      <p:font typeface="Calibri" panose="020F0502020204030204" pitchFamily="34" charset="0"/>
      <p:regular r:id="rId17"/>
      <p:bold r:id="rId18"/>
      <p:italic r:id="rId19"/>
      <p:boldItalic r:id="rId20"/>
    </p:embeddedFont>
    <p:embeddedFont>
      <p:font typeface="Lato" panose="020B0604020202020204" charset="0"/>
      <p:regular r:id="rId21"/>
      <p:bold r:id="rId22"/>
      <p:italic r:id="rId23"/>
      <p:boldItalic r:id="rId24"/>
    </p:embeddedFont>
    <p:embeddedFont>
      <p:font typeface="Lora" panose="020B0604020202020204" charset="0"/>
      <p:regular r:id="rId25"/>
      <p:bold r:id="rId26"/>
      <p:italic r:id="rId27"/>
      <p:boldItalic r:id="rId28"/>
    </p:embeddedFont>
    <p:embeddedFont>
      <p:font typeface="Trebuchet MS" panose="020B0603020202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28" autoAdjust="0"/>
  </p:normalViewPr>
  <p:slideViewPr>
    <p:cSldViewPr snapToGrid="0">
      <p:cViewPr varScale="1">
        <p:scale>
          <a:sx n="129" d="100"/>
          <a:sy n="129" d="100"/>
        </p:scale>
        <p:origin x="420"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153253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f8d5c10e4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f8d5c10e4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Pamela </a:t>
            </a:r>
            <a:endParaRPr dirty="0"/>
          </a:p>
          <a:p>
            <a:pPr marL="457200" lvl="0" indent="-298450" rtl="0">
              <a:spcBef>
                <a:spcPts val="0"/>
              </a:spcBef>
              <a:spcAft>
                <a:spcPts val="0"/>
              </a:spcAft>
              <a:buSzPts val="1100"/>
              <a:buChar char="●"/>
            </a:pPr>
            <a:r>
              <a:rPr lang="en" dirty="0"/>
              <a:t>Introduce self, Architecture Archivist at Avery Drawings &amp; Archives</a:t>
            </a:r>
            <a:endParaRPr dirty="0"/>
          </a:p>
          <a:p>
            <a:pPr marL="457200" lvl="0" indent="-298450">
              <a:spcBef>
                <a:spcPts val="0"/>
              </a:spcBef>
              <a:spcAft>
                <a:spcPts val="0"/>
              </a:spcAft>
              <a:buSzPts val="1100"/>
              <a:buChar char="●"/>
            </a:pPr>
            <a:r>
              <a:rPr lang="en" dirty="0"/>
              <a:t>Introduce topic for talk today</a:t>
            </a:r>
            <a:endParaRPr dirty="0"/>
          </a:p>
          <a:p>
            <a:pPr marL="0" lvl="0" indent="0">
              <a:spcBef>
                <a:spcPts val="0"/>
              </a:spcBef>
              <a:spcAft>
                <a:spcPts val="0"/>
              </a:spcAft>
              <a:buNone/>
            </a:pPr>
            <a:r>
              <a:rPr lang="en" dirty="0"/>
              <a:t>Shelley</a:t>
            </a:r>
            <a:endParaRPr dirty="0"/>
          </a:p>
          <a:p>
            <a:pPr marL="457200" lvl="0" indent="-298450" rtl="0">
              <a:spcBef>
                <a:spcPts val="0"/>
              </a:spcBef>
              <a:spcAft>
                <a:spcPts val="0"/>
              </a:spcAft>
              <a:buSzPts val="1100"/>
              <a:buChar char="●"/>
            </a:pPr>
            <a:r>
              <a:rPr lang="en" dirty="0"/>
              <a:t>Introduce self, Avery Archivist. Our department is one of Avery’s 3 special collections, and we focus on collecting architectural records of mainly American architects and firms from the 19th and 20th centuries.</a:t>
            </a:r>
            <a:endParaRPr dirty="0"/>
          </a:p>
          <a:p>
            <a:pPr marL="0" lvl="0" indent="0" rtl="0">
              <a:spcBef>
                <a:spcPts val="0"/>
              </a:spcBef>
              <a:spcAft>
                <a:spcPts val="0"/>
              </a:spcAft>
              <a:buNone/>
            </a:pPr>
            <a:r>
              <a:rPr lang="en" dirty="0"/>
              <a:t>Pamela</a:t>
            </a:r>
            <a:endParaRPr dirty="0"/>
          </a:p>
          <a:p>
            <a:pPr marL="457200" lvl="0" indent="-298450" rtl="0">
              <a:spcBef>
                <a:spcPts val="0"/>
              </a:spcBef>
              <a:spcAft>
                <a:spcPts val="0"/>
              </a:spcAft>
              <a:buSzPts val="1100"/>
              <a:buChar char="●"/>
            </a:pPr>
            <a:r>
              <a:rPr lang="en" dirty="0"/>
              <a:t>Our department head, Jennifer Gray, was not able to be here with us today, but has been a part of this collaboration since the beginning. Jennifer was co-curator of a major Frank Lloyd Wright show at MoMA in 2017, and joined Avery as curator of Drawings &amp; Archives in February this year.</a:t>
            </a:r>
            <a:endParaRPr dirty="0"/>
          </a:p>
        </p:txBody>
      </p:sp>
    </p:spTree>
    <p:extLst>
      <p:ext uri="{BB962C8B-B14F-4D97-AF65-F5344CB8AC3E}">
        <p14:creationId xmlns:p14="http://schemas.microsoft.com/office/powerpoint/2010/main" val="107161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f8d5c10e4_0_1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f8d5c10e4_0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t>Pamela</a:t>
            </a:r>
            <a:endParaRPr b="1" dirty="0"/>
          </a:p>
          <a:p>
            <a:pPr marL="0" lvl="0" indent="0" rtl="0">
              <a:spcBef>
                <a:spcPts val="0"/>
              </a:spcBef>
              <a:spcAft>
                <a:spcPts val="0"/>
              </a:spcAft>
              <a:buNone/>
            </a:pPr>
            <a:endParaRPr dirty="0"/>
          </a:p>
          <a:p>
            <a:pPr marL="0" lvl="0" indent="0" rtl="0">
              <a:spcBef>
                <a:spcPts val="0"/>
              </a:spcBef>
              <a:spcAft>
                <a:spcPts val="0"/>
              </a:spcAft>
              <a:buNone/>
            </a:pPr>
            <a:r>
              <a:rPr lang="en" dirty="0"/>
              <a:t>In 2012, Avery Library at Columbia University and the Museum of Modern Art co-acquired the Frank Lloyd Wright Foundation Archives. </a:t>
            </a:r>
            <a:endParaRPr dirty="0"/>
          </a:p>
          <a:p>
            <a:pPr marL="0" lvl="0" indent="0" rtl="0">
              <a:spcBef>
                <a:spcPts val="0"/>
              </a:spcBef>
              <a:spcAft>
                <a:spcPts val="0"/>
              </a:spcAft>
              <a:buNone/>
            </a:pPr>
            <a:endParaRPr dirty="0"/>
          </a:p>
          <a:p>
            <a:pPr marL="0" lvl="0" indent="0" rtl="0">
              <a:spcBef>
                <a:spcPts val="0"/>
              </a:spcBef>
              <a:spcAft>
                <a:spcPts val="0"/>
              </a:spcAft>
              <a:buNone/>
            </a:pPr>
            <a:r>
              <a:rPr lang="en" dirty="0"/>
              <a:t>Today we’ll talk about the joint stewardship of this collection, about the partners and details of this partnership, about the collection and </a:t>
            </a:r>
            <a:r>
              <a:rPr lang="en" dirty="0" smtClean="0"/>
              <a:t>its </a:t>
            </a:r>
            <a:r>
              <a:rPr lang="en" dirty="0"/>
              <a:t>scope. </a:t>
            </a:r>
            <a:r>
              <a:rPr lang="en" dirty="0" smtClean="0"/>
              <a:t>We’ll cover some of the expectations and deliverables of the joint acquisition agreement, the</a:t>
            </a:r>
            <a:r>
              <a:rPr lang="en" baseline="0" dirty="0" smtClean="0"/>
              <a:t> impact exhibition activities had on processing this collection, and offer </a:t>
            </a:r>
            <a:r>
              <a:rPr lang="en" dirty="0" smtClean="0"/>
              <a:t>some </a:t>
            </a:r>
            <a:r>
              <a:rPr lang="en" dirty="0"/>
              <a:t>takeaways.</a:t>
            </a:r>
            <a:endParaRPr dirty="0"/>
          </a:p>
          <a:p>
            <a:pPr marL="0" lvl="0" indent="0" rtl="0">
              <a:spcBef>
                <a:spcPts val="0"/>
              </a:spcBef>
              <a:spcAft>
                <a:spcPts val="0"/>
              </a:spcAft>
              <a:buNone/>
            </a:pPr>
            <a:endParaRPr dirty="0"/>
          </a:p>
          <a:p>
            <a:pPr marL="0" lvl="0" indent="0" rtl="0">
              <a:spcBef>
                <a:spcPts val="0"/>
              </a:spcBef>
              <a:spcAft>
                <a:spcPts val="0"/>
              </a:spcAft>
              <a:buNone/>
            </a:pPr>
            <a:endParaRPr dirty="0">
              <a:solidFill>
                <a:srgbClr val="222222"/>
              </a:solidFill>
            </a:endParaRPr>
          </a:p>
        </p:txBody>
      </p:sp>
    </p:spTree>
    <p:extLst>
      <p:ext uri="{BB962C8B-B14F-4D97-AF65-F5344CB8AC3E}">
        <p14:creationId xmlns:p14="http://schemas.microsoft.com/office/powerpoint/2010/main" val="28942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f8d5c10e4_0_1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f8d5c10e4_0_1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t>Shelley</a:t>
            </a:r>
            <a:endParaRPr b="1" dirty="0"/>
          </a:p>
          <a:p>
            <a:pPr marL="457200" lvl="0" indent="-298450" rtl="0">
              <a:spcBef>
                <a:spcPts val="0"/>
              </a:spcBef>
              <a:spcAft>
                <a:spcPts val="0"/>
              </a:spcAft>
              <a:buSzPts val="1100"/>
              <a:buChar char="●"/>
            </a:pPr>
            <a:r>
              <a:rPr lang="en" dirty="0"/>
              <a:t>The </a:t>
            </a:r>
            <a:r>
              <a:rPr lang="en" dirty="0" smtClean="0"/>
              <a:t>Frank Lloyd Wright</a:t>
            </a:r>
            <a:r>
              <a:rPr lang="en" baseline="0" dirty="0" smtClean="0"/>
              <a:t> </a:t>
            </a:r>
            <a:r>
              <a:rPr lang="en" dirty="0" smtClean="0"/>
              <a:t>Foundation Archives were </a:t>
            </a:r>
            <a:r>
              <a:rPr lang="en" dirty="0"/>
              <a:t>created and maintained </a:t>
            </a:r>
            <a:r>
              <a:rPr lang="en" dirty="0" smtClean="0"/>
              <a:t>after</a:t>
            </a:r>
            <a:r>
              <a:rPr lang="en" baseline="0" dirty="0" smtClean="0"/>
              <a:t> Wright’s death at Taliesin West in Scottsdale, Arizona. The Foundation has been dedicated to preserving the legacy of Wright’s ideas, architecture and design, and utilized the archive to this end.</a:t>
            </a:r>
          </a:p>
          <a:p>
            <a:pPr marL="158750" lvl="0" indent="0" rtl="0">
              <a:spcBef>
                <a:spcPts val="0"/>
              </a:spcBef>
              <a:spcAft>
                <a:spcPts val="0"/>
              </a:spcAft>
              <a:buSzPts val="1100"/>
              <a:buNone/>
            </a:pPr>
            <a:endParaRPr lang="en" baseline="0" dirty="0" smtClean="0"/>
          </a:p>
          <a:p>
            <a:pPr marL="457200" lvl="0" indent="-298450" rtl="0">
              <a:spcBef>
                <a:spcPts val="0"/>
              </a:spcBef>
              <a:spcAft>
                <a:spcPts val="0"/>
              </a:spcAft>
              <a:buSzPts val="1100"/>
              <a:buChar char="●"/>
            </a:pPr>
            <a:r>
              <a:rPr lang="en" dirty="0" smtClean="0"/>
              <a:t>From</a:t>
            </a:r>
            <a:r>
              <a:rPr lang="en" baseline="0" dirty="0" smtClean="0"/>
              <a:t> 2011, the Foundation was seeking a new home for the collection. </a:t>
            </a:r>
            <a:r>
              <a:rPr lang="en" dirty="0" smtClean="0"/>
              <a:t>MoMA </a:t>
            </a:r>
            <a:r>
              <a:rPr lang="en" dirty="0"/>
              <a:t>and Avery </a:t>
            </a:r>
            <a:r>
              <a:rPr lang="en" dirty="0" smtClean="0"/>
              <a:t>pu</a:t>
            </a:r>
            <a:r>
              <a:rPr lang="en" baseline="0" dirty="0" smtClean="0"/>
              <a:t>t</a:t>
            </a:r>
            <a:r>
              <a:rPr lang="en" sz="1100" dirty="0" smtClean="0">
                <a:latin typeface="Calibri"/>
                <a:ea typeface="Calibri"/>
                <a:cs typeface="Calibri"/>
                <a:sym typeface="Calibri"/>
              </a:rPr>
              <a:t> forth a joint proposal to acquire the collection as co-owners,</a:t>
            </a:r>
            <a:r>
              <a:rPr lang="en" sz="1100" baseline="0" dirty="0" smtClean="0">
                <a:latin typeface="Calibri"/>
                <a:ea typeface="Calibri"/>
                <a:cs typeface="Calibri"/>
                <a:sym typeface="Calibri"/>
              </a:rPr>
              <a:t> t</a:t>
            </a:r>
            <a:r>
              <a:rPr lang="en" dirty="0" smtClean="0"/>
              <a:t>he shared </a:t>
            </a:r>
            <a:r>
              <a:rPr lang="en" dirty="0"/>
              <a:t>goal being to increase access to researchers and increase exposure through </a:t>
            </a:r>
            <a:r>
              <a:rPr lang="en" dirty="0" smtClean="0"/>
              <a:t>exhibitions for the collection</a:t>
            </a:r>
          </a:p>
          <a:p>
            <a:pPr marL="158750" lvl="0" indent="0" rtl="0">
              <a:spcBef>
                <a:spcPts val="0"/>
              </a:spcBef>
              <a:spcAft>
                <a:spcPts val="0"/>
              </a:spcAft>
              <a:buSzPts val="1100"/>
              <a:buNone/>
            </a:pPr>
            <a:endParaRPr dirty="0"/>
          </a:p>
          <a:p>
            <a:pPr marL="457200" lvl="0" indent="-298450" rtl="0">
              <a:spcBef>
                <a:spcPts val="0"/>
              </a:spcBef>
              <a:spcAft>
                <a:spcPts val="0"/>
              </a:spcAft>
              <a:buSzPts val="1100"/>
              <a:buChar char="●"/>
            </a:pPr>
            <a:r>
              <a:rPr lang="en" dirty="0"/>
              <a:t>It’s </a:t>
            </a:r>
            <a:r>
              <a:rPr lang="en" dirty="0" smtClean="0"/>
              <a:t>important to </a:t>
            </a:r>
            <a:r>
              <a:rPr lang="en" dirty="0"/>
              <a:t>note that each partner institution has very different mandates, audiences, and </a:t>
            </a:r>
            <a:r>
              <a:rPr lang="en" dirty="0" smtClean="0"/>
              <a:t>activities.</a:t>
            </a:r>
          </a:p>
          <a:p>
            <a:pPr marL="158750" lvl="0" indent="0" rtl="0">
              <a:spcBef>
                <a:spcPts val="0"/>
              </a:spcBef>
              <a:spcAft>
                <a:spcPts val="0"/>
              </a:spcAft>
              <a:buSzPts val="1100"/>
              <a:buNone/>
            </a:pPr>
            <a:endParaRPr lang="en" dirty="0"/>
          </a:p>
          <a:p>
            <a:pPr marL="457200" lvl="0" indent="-298450" rtl="0">
              <a:spcBef>
                <a:spcPts val="0"/>
              </a:spcBef>
              <a:spcAft>
                <a:spcPts val="0"/>
              </a:spcAft>
              <a:buSzPts val="1100"/>
              <a:buChar char="●"/>
            </a:pPr>
            <a:r>
              <a:rPr lang="en" dirty="0" smtClean="0"/>
              <a:t>Avery Library is a</a:t>
            </a:r>
            <a:r>
              <a:rPr lang="en" sz="1000" b="1" baseline="0" dirty="0">
                <a:latin typeface="Lato"/>
                <a:sym typeface="Lato"/>
              </a:rPr>
              <a:t> </a:t>
            </a:r>
            <a:r>
              <a:rPr lang="en" sz="1000" b="0" baseline="0" dirty="0" smtClean="0">
                <a:latin typeface="Lato"/>
                <a:sym typeface="Lato"/>
              </a:rPr>
              <a:t>r</a:t>
            </a:r>
            <a:r>
              <a:rPr lang="en" sz="1000" dirty="0" smtClean="0">
                <a:latin typeface="Lato"/>
                <a:ea typeface="Lato"/>
                <a:cs typeface="Lato"/>
                <a:sym typeface="Lato"/>
              </a:rPr>
              <a:t>esearch </a:t>
            </a:r>
            <a:r>
              <a:rPr lang="en" sz="1000" dirty="0">
                <a:latin typeface="Lato"/>
                <a:ea typeface="Lato"/>
                <a:cs typeface="Lato"/>
                <a:sym typeface="Lato"/>
              </a:rPr>
              <a:t>institution dedicated to access and </a:t>
            </a:r>
            <a:r>
              <a:rPr lang="en" sz="1000" dirty="0" smtClean="0">
                <a:latin typeface="Lato"/>
                <a:ea typeface="Lato"/>
                <a:cs typeface="Lato"/>
                <a:sym typeface="Lato"/>
              </a:rPr>
              <a:t>scholarship,</a:t>
            </a:r>
            <a:r>
              <a:rPr lang="en" sz="1000" baseline="0" dirty="0" smtClean="0">
                <a:latin typeface="Lato"/>
                <a:ea typeface="Lato"/>
                <a:cs typeface="Lato"/>
                <a:sym typeface="Lato"/>
              </a:rPr>
              <a:t> and </a:t>
            </a:r>
            <a:r>
              <a:rPr lang="en" sz="1000" b="0" dirty="0" smtClean="0">
                <a:latin typeface="Lato"/>
                <a:ea typeface="Lato"/>
                <a:cs typeface="Lato"/>
                <a:sym typeface="Lato"/>
              </a:rPr>
              <a:t>MoMA</a:t>
            </a:r>
            <a:r>
              <a:rPr lang="en" sz="1000" b="0" baseline="0" dirty="0" smtClean="0">
                <a:latin typeface="Lato"/>
                <a:ea typeface="Lato"/>
                <a:cs typeface="Lato"/>
                <a:sym typeface="Lato"/>
              </a:rPr>
              <a:t> is an </a:t>
            </a:r>
            <a:r>
              <a:rPr lang="en" sz="1000" dirty="0" smtClean="0">
                <a:latin typeface="Lato"/>
                <a:ea typeface="Lato"/>
                <a:cs typeface="Lato"/>
                <a:sym typeface="Lato"/>
              </a:rPr>
              <a:t>international </a:t>
            </a:r>
            <a:r>
              <a:rPr lang="en" sz="1000" dirty="0">
                <a:latin typeface="Lato"/>
                <a:ea typeface="Lato"/>
                <a:cs typeface="Lato"/>
                <a:sym typeface="Lato"/>
              </a:rPr>
              <a:t>museum exhibiting and collecting modern and contemporary art and </a:t>
            </a:r>
            <a:r>
              <a:rPr lang="en" sz="1000" dirty="0" smtClean="0">
                <a:latin typeface="Lato"/>
                <a:ea typeface="Lato"/>
                <a:cs typeface="Lato"/>
                <a:sym typeface="Lato"/>
              </a:rPr>
              <a:t>architecture.</a:t>
            </a:r>
            <a:endParaRPr lang="en-US" sz="1000" dirty="0" smtClean="0">
              <a:latin typeface="Lato"/>
              <a:ea typeface="Lato"/>
              <a:cs typeface="Lato"/>
              <a:sym typeface="Lato"/>
            </a:endParaRPr>
          </a:p>
        </p:txBody>
      </p:sp>
    </p:spTree>
    <p:extLst>
      <p:ext uri="{BB962C8B-B14F-4D97-AF65-F5344CB8AC3E}">
        <p14:creationId xmlns:p14="http://schemas.microsoft.com/office/powerpoint/2010/main" val="2259654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f8d5c10e4_0_1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f8d5c10e4_0_1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t>Pamela</a:t>
            </a:r>
            <a:endParaRPr b="1" dirty="0"/>
          </a:p>
          <a:p>
            <a:pPr marL="0" lvl="0" indent="0" rtl="0">
              <a:spcBef>
                <a:spcPts val="0"/>
              </a:spcBef>
              <a:spcAft>
                <a:spcPts val="0"/>
              </a:spcAft>
              <a:buNone/>
            </a:pPr>
            <a:endParaRPr sz="1200" dirty="0">
              <a:latin typeface="Calibri"/>
              <a:ea typeface="Calibri"/>
              <a:cs typeface="Calibri"/>
              <a:sym typeface="Calibri"/>
            </a:endParaRPr>
          </a:p>
          <a:p>
            <a:pPr marL="0" lvl="0" indent="0" rtl="0">
              <a:spcBef>
                <a:spcPts val="0"/>
              </a:spcBef>
              <a:spcAft>
                <a:spcPts val="0"/>
              </a:spcAft>
              <a:buNone/>
            </a:pPr>
            <a:r>
              <a:rPr lang="en" sz="1200" dirty="0">
                <a:latin typeface="Calibri"/>
                <a:ea typeface="Calibri"/>
                <a:cs typeface="Calibri"/>
                <a:sym typeface="Calibri"/>
              </a:rPr>
              <a:t>With the joint </a:t>
            </a:r>
            <a:r>
              <a:rPr lang="en" sz="1200" dirty="0" smtClean="0">
                <a:latin typeface="Calibri"/>
                <a:ea typeface="Calibri"/>
                <a:cs typeface="Calibri"/>
                <a:sym typeface="Calibri"/>
              </a:rPr>
              <a:t>acquisition by</a:t>
            </a:r>
            <a:r>
              <a:rPr lang="en" sz="1200" baseline="0" dirty="0" smtClean="0">
                <a:latin typeface="Calibri"/>
                <a:ea typeface="Calibri"/>
                <a:cs typeface="Calibri"/>
                <a:sym typeface="Calibri"/>
              </a:rPr>
              <a:t> Avery and MoMA</a:t>
            </a:r>
            <a:r>
              <a:rPr lang="en" sz="1200" dirty="0" smtClean="0">
                <a:latin typeface="Calibri"/>
                <a:ea typeface="Calibri"/>
                <a:cs typeface="Calibri"/>
                <a:sym typeface="Calibri"/>
              </a:rPr>
              <a:t>, </a:t>
            </a:r>
            <a:r>
              <a:rPr lang="en" sz="1200" dirty="0">
                <a:latin typeface="Calibri"/>
                <a:ea typeface="Calibri"/>
                <a:cs typeface="Calibri"/>
                <a:sym typeface="Calibri"/>
              </a:rPr>
              <a:t>the decision was made to split the </a:t>
            </a:r>
            <a:r>
              <a:rPr lang="en" sz="1200" dirty="0" smtClean="0">
                <a:latin typeface="Calibri"/>
                <a:ea typeface="Calibri"/>
                <a:cs typeface="Calibri"/>
                <a:sym typeface="Calibri"/>
              </a:rPr>
              <a:t>collection between each</a:t>
            </a:r>
            <a:r>
              <a:rPr lang="en" sz="1200" baseline="0" dirty="0" smtClean="0">
                <a:latin typeface="Calibri"/>
                <a:ea typeface="Calibri"/>
                <a:cs typeface="Calibri"/>
                <a:sym typeface="Calibri"/>
              </a:rPr>
              <a:t> institution </a:t>
            </a:r>
            <a:r>
              <a:rPr lang="en" sz="1200" dirty="0" smtClean="0">
                <a:latin typeface="Calibri"/>
                <a:ea typeface="Calibri"/>
                <a:cs typeface="Calibri"/>
                <a:sym typeface="Calibri"/>
              </a:rPr>
              <a:t>based </a:t>
            </a:r>
            <a:r>
              <a:rPr lang="en" sz="1200" dirty="0">
                <a:latin typeface="Calibri"/>
                <a:ea typeface="Calibri"/>
                <a:cs typeface="Calibri"/>
                <a:sym typeface="Calibri"/>
              </a:rPr>
              <a:t>on their strengths. </a:t>
            </a:r>
            <a:endParaRPr sz="1200" dirty="0">
              <a:latin typeface="Calibri"/>
              <a:ea typeface="Calibri"/>
              <a:cs typeface="Calibri"/>
              <a:sym typeface="Calibri"/>
            </a:endParaRPr>
          </a:p>
          <a:p>
            <a:pPr marL="0" lvl="0" indent="0" rtl="0">
              <a:spcBef>
                <a:spcPts val="0"/>
              </a:spcBef>
              <a:spcAft>
                <a:spcPts val="0"/>
              </a:spcAft>
              <a:buNone/>
            </a:pPr>
            <a:endParaRPr sz="1200" dirty="0">
              <a:latin typeface="Calibri"/>
              <a:ea typeface="Calibri"/>
              <a:cs typeface="Calibri"/>
              <a:sym typeface="Calibri"/>
            </a:endParaRPr>
          </a:p>
          <a:p>
            <a:pPr marL="0" lvl="0" indent="0" rtl="0">
              <a:spcBef>
                <a:spcPts val="0"/>
              </a:spcBef>
              <a:spcAft>
                <a:spcPts val="0"/>
              </a:spcAft>
              <a:buNone/>
            </a:pPr>
            <a:r>
              <a:rPr lang="en" sz="1200" dirty="0" smtClean="0">
                <a:latin typeface="Calibri"/>
                <a:ea typeface="Calibri"/>
                <a:cs typeface="Calibri"/>
                <a:sym typeface="Calibri"/>
              </a:rPr>
              <a:t>As</a:t>
            </a:r>
            <a:r>
              <a:rPr lang="en" sz="1200" baseline="0" dirty="0" smtClean="0">
                <a:latin typeface="Calibri"/>
                <a:ea typeface="Calibri"/>
                <a:cs typeface="Calibri"/>
                <a:sym typeface="Calibri"/>
              </a:rPr>
              <a:t> an active architectural records archive, Avery was the natural home for </a:t>
            </a:r>
            <a:r>
              <a:rPr lang="en" sz="1200" dirty="0" smtClean="0">
                <a:latin typeface="Calibri"/>
                <a:ea typeface="Calibri"/>
                <a:cs typeface="Calibri"/>
                <a:sym typeface="Calibri"/>
              </a:rPr>
              <a:t>all </a:t>
            </a:r>
            <a:r>
              <a:rPr lang="en" sz="1200" dirty="0">
                <a:latin typeface="Calibri"/>
                <a:ea typeface="Calibri"/>
                <a:cs typeface="Calibri"/>
                <a:sym typeface="Calibri"/>
              </a:rPr>
              <a:t>paper-based </a:t>
            </a:r>
            <a:r>
              <a:rPr lang="en" sz="1200" dirty="0" smtClean="0">
                <a:latin typeface="Calibri"/>
                <a:ea typeface="Calibri"/>
                <a:cs typeface="Calibri"/>
                <a:sym typeface="Calibri"/>
              </a:rPr>
              <a:t>materials such as architectural </a:t>
            </a:r>
            <a:r>
              <a:rPr lang="en" sz="1200" dirty="0">
                <a:latin typeface="Calibri"/>
                <a:ea typeface="Calibri"/>
                <a:cs typeface="Calibri"/>
                <a:sym typeface="Calibri"/>
              </a:rPr>
              <a:t>drawings, </a:t>
            </a:r>
            <a:r>
              <a:rPr lang="en" sz="1200" dirty="0" smtClean="0">
                <a:latin typeface="Calibri"/>
                <a:ea typeface="Calibri"/>
                <a:cs typeface="Calibri"/>
                <a:sym typeface="Calibri"/>
              </a:rPr>
              <a:t>correspondence,</a:t>
            </a:r>
            <a:r>
              <a:rPr lang="en" sz="1200" baseline="0" dirty="0" smtClean="0">
                <a:latin typeface="Calibri"/>
                <a:ea typeface="Calibri"/>
                <a:cs typeface="Calibri"/>
                <a:sym typeface="Calibri"/>
              </a:rPr>
              <a:t> </a:t>
            </a:r>
            <a:r>
              <a:rPr lang="en" sz="1200" dirty="0" smtClean="0">
                <a:latin typeface="Calibri"/>
                <a:ea typeface="Calibri"/>
                <a:cs typeface="Calibri"/>
                <a:sym typeface="Calibri"/>
              </a:rPr>
              <a:t>papers</a:t>
            </a:r>
            <a:r>
              <a:rPr lang="en" sz="1200" dirty="0">
                <a:latin typeface="Calibri"/>
                <a:ea typeface="Calibri"/>
                <a:cs typeface="Calibri"/>
                <a:sym typeface="Calibri"/>
              </a:rPr>
              <a:t>, </a:t>
            </a:r>
            <a:r>
              <a:rPr lang="en" sz="1200" dirty="0" smtClean="0">
                <a:latin typeface="Calibri"/>
                <a:ea typeface="Calibri"/>
                <a:cs typeface="Calibri"/>
                <a:sym typeface="Calibri"/>
              </a:rPr>
              <a:t>and photographs</a:t>
            </a:r>
            <a:r>
              <a:rPr lang="en" sz="1200" dirty="0">
                <a:latin typeface="Calibri"/>
                <a:ea typeface="Calibri"/>
                <a:cs typeface="Calibri"/>
                <a:sym typeface="Calibri"/>
              </a:rPr>
              <a:t>, </a:t>
            </a:r>
            <a:r>
              <a:rPr lang="en" sz="1200" dirty="0" smtClean="0">
                <a:latin typeface="Calibri"/>
                <a:ea typeface="Calibri"/>
                <a:cs typeface="Calibri"/>
                <a:sym typeface="Calibri"/>
              </a:rPr>
              <a:t>as well as </a:t>
            </a:r>
            <a:r>
              <a:rPr lang="en" sz="1200" dirty="0">
                <a:latin typeface="Calibri"/>
                <a:ea typeface="Calibri"/>
                <a:cs typeface="Calibri"/>
                <a:sym typeface="Calibri"/>
              </a:rPr>
              <a:t>all time-based media such as interview tapes, audio reels and films.  </a:t>
            </a:r>
            <a:endParaRPr sz="1200" dirty="0">
              <a:latin typeface="Calibri"/>
              <a:ea typeface="Calibri"/>
              <a:cs typeface="Calibri"/>
              <a:sym typeface="Calibri"/>
            </a:endParaRPr>
          </a:p>
          <a:p>
            <a:pPr marL="0" lvl="0" indent="0" rtl="0">
              <a:spcBef>
                <a:spcPts val="0"/>
              </a:spcBef>
              <a:spcAft>
                <a:spcPts val="0"/>
              </a:spcAft>
              <a:buNone/>
            </a:pPr>
            <a:endParaRPr sz="1200" dirty="0">
              <a:latin typeface="Calibri"/>
              <a:ea typeface="Calibri"/>
              <a:cs typeface="Calibri"/>
              <a:sym typeface="Calibri"/>
            </a:endParaRPr>
          </a:p>
          <a:p>
            <a:pPr marL="0" lvl="0" indent="0" rtl="0">
              <a:spcBef>
                <a:spcPts val="0"/>
              </a:spcBef>
              <a:spcAft>
                <a:spcPts val="0"/>
              </a:spcAft>
              <a:buNone/>
            </a:pPr>
            <a:r>
              <a:rPr lang="en" sz="1200" dirty="0" smtClean="0">
                <a:latin typeface="Calibri"/>
                <a:ea typeface="Calibri"/>
                <a:cs typeface="Calibri"/>
                <a:sym typeface="Calibri"/>
              </a:rPr>
              <a:t>MoMA serves as the </a:t>
            </a:r>
            <a:r>
              <a:rPr lang="en" sz="1200" dirty="0">
                <a:latin typeface="Calibri"/>
                <a:ea typeface="Calibri"/>
                <a:cs typeface="Calibri"/>
                <a:sym typeface="Calibri"/>
              </a:rPr>
              <a:t>repository for all 3D works such as models, architectural elements and design prototypes.  </a:t>
            </a:r>
            <a:endParaRPr sz="1200" dirty="0">
              <a:latin typeface="Calibri"/>
              <a:ea typeface="Calibri"/>
              <a:cs typeface="Calibri"/>
              <a:sym typeface="Calibri"/>
            </a:endParaRPr>
          </a:p>
          <a:p>
            <a:pPr marL="0" lvl="0" indent="0" rtl="0">
              <a:spcBef>
                <a:spcPts val="0"/>
              </a:spcBef>
              <a:spcAft>
                <a:spcPts val="0"/>
              </a:spcAft>
              <a:buNone/>
            </a:pPr>
            <a:endParaRPr sz="1200" dirty="0">
              <a:latin typeface="Calibri"/>
              <a:ea typeface="Calibri"/>
              <a:cs typeface="Calibri"/>
              <a:sym typeface="Calibri"/>
            </a:endParaRPr>
          </a:p>
          <a:p>
            <a:pPr marL="0" lvl="0" indent="0" rtl="0">
              <a:spcBef>
                <a:spcPts val="0"/>
              </a:spcBef>
              <a:spcAft>
                <a:spcPts val="0"/>
              </a:spcAft>
              <a:buNone/>
            </a:pPr>
            <a:r>
              <a:rPr lang="en" sz="1200" dirty="0">
                <a:latin typeface="Calibri"/>
                <a:ea typeface="Calibri"/>
                <a:cs typeface="Calibri"/>
                <a:sym typeface="Calibri"/>
              </a:rPr>
              <a:t>The acquisition was broken down into 3 major transfers</a:t>
            </a:r>
            <a:r>
              <a:rPr lang="en" sz="1200" dirty="0" smtClean="0">
                <a:latin typeface="Calibri"/>
                <a:ea typeface="Calibri"/>
                <a:cs typeface="Calibri"/>
                <a:sym typeface="Calibri"/>
              </a:rPr>
              <a:t>:</a:t>
            </a:r>
          </a:p>
          <a:p>
            <a:pPr marL="0" lvl="0" indent="0" rtl="0">
              <a:spcBef>
                <a:spcPts val="0"/>
              </a:spcBef>
              <a:spcAft>
                <a:spcPts val="0"/>
              </a:spcAft>
              <a:buNone/>
            </a:pPr>
            <a:endParaRPr sz="1200" dirty="0">
              <a:latin typeface="Calibri"/>
              <a:ea typeface="Calibri"/>
              <a:cs typeface="Calibri"/>
              <a:sym typeface="Calibri"/>
            </a:endParaRPr>
          </a:p>
          <a:p>
            <a:pPr marL="457200" lvl="0" indent="-304800" rtl="0">
              <a:spcBef>
                <a:spcPts val="0"/>
              </a:spcBef>
              <a:spcAft>
                <a:spcPts val="0"/>
              </a:spcAft>
              <a:buSzPts val="1200"/>
              <a:buFont typeface="Calibri"/>
              <a:buChar char="-"/>
            </a:pPr>
            <a:r>
              <a:rPr lang="en" sz="1200" dirty="0" smtClean="0">
                <a:latin typeface="Calibri"/>
                <a:ea typeface="Calibri"/>
                <a:cs typeface="Calibri"/>
                <a:sym typeface="Calibri"/>
              </a:rPr>
              <a:t>The 1st was the </a:t>
            </a:r>
            <a:r>
              <a:rPr lang="en" sz="1200" dirty="0">
                <a:latin typeface="Calibri"/>
                <a:ea typeface="Calibri"/>
                <a:cs typeface="Calibri"/>
                <a:sym typeface="Calibri"/>
              </a:rPr>
              <a:t>core historic collection, </a:t>
            </a:r>
            <a:r>
              <a:rPr lang="en" sz="1200" dirty="0" smtClean="0">
                <a:latin typeface="Calibri"/>
                <a:ea typeface="Calibri"/>
                <a:cs typeface="Calibri"/>
                <a:sym typeface="Calibri"/>
              </a:rPr>
              <a:t>so everything pre-1959</a:t>
            </a:r>
            <a:r>
              <a:rPr lang="en" sz="1200" dirty="0">
                <a:latin typeface="Calibri"/>
                <a:ea typeface="Calibri"/>
                <a:cs typeface="Calibri"/>
                <a:sym typeface="Calibri"/>
              </a:rPr>
              <a:t>. Approximately 30,000 drawings and 1000 linear feet came to Avery in 2012, and </a:t>
            </a:r>
            <a:r>
              <a:rPr lang="en" sz="1200" dirty="0" smtClean="0">
                <a:latin typeface="Calibri"/>
                <a:ea typeface="Calibri"/>
                <a:cs typeface="Calibri"/>
                <a:sym typeface="Calibri"/>
              </a:rPr>
              <a:t>62 </a:t>
            </a:r>
            <a:r>
              <a:rPr lang="en" sz="1200" dirty="0">
                <a:latin typeface="Calibri"/>
                <a:ea typeface="Calibri"/>
                <a:cs typeface="Calibri"/>
                <a:sym typeface="Calibri"/>
              </a:rPr>
              <a:t>objects went to MoMA.</a:t>
            </a:r>
            <a:endParaRPr sz="1200" dirty="0">
              <a:latin typeface="Calibri"/>
              <a:ea typeface="Calibri"/>
              <a:cs typeface="Calibri"/>
              <a:sym typeface="Calibri"/>
            </a:endParaRPr>
          </a:p>
          <a:p>
            <a:pPr marL="457200" lvl="0" indent="-304800" rtl="0">
              <a:spcBef>
                <a:spcPts val="0"/>
              </a:spcBef>
              <a:spcAft>
                <a:spcPts val="0"/>
              </a:spcAft>
              <a:buSzPts val="1200"/>
              <a:buFont typeface="Calibri"/>
              <a:buChar char="-"/>
            </a:pPr>
            <a:r>
              <a:rPr lang="en" sz="1200" dirty="0">
                <a:latin typeface="Calibri"/>
                <a:ea typeface="Calibri"/>
                <a:cs typeface="Calibri"/>
                <a:sym typeface="Calibri"/>
              </a:rPr>
              <a:t>The 2nd and 3rd </a:t>
            </a:r>
            <a:r>
              <a:rPr lang="en" sz="1200" dirty="0" smtClean="0">
                <a:latin typeface="Calibri"/>
                <a:ea typeface="Calibri"/>
                <a:cs typeface="Calibri"/>
                <a:sym typeface="Calibri"/>
              </a:rPr>
              <a:t>transfers to Avery </a:t>
            </a:r>
            <a:r>
              <a:rPr lang="en" sz="1200" dirty="0">
                <a:latin typeface="Calibri"/>
                <a:ea typeface="Calibri"/>
                <a:cs typeface="Calibri"/>
                <a:sym typeface="Calibri"/>
              </a:rPr>
              <a:t>focused </a:t>
            </a:r>
            <a:r>
              <a:rPr lang="en" sz="1200" dirty="0" smtClean="0">
                <a:latin typeface="Calibri"/>
                <a:ea typeface="Calibri"/>
                <a:cs typeface="Calibri"/>
                <a:sym typeface="Calibri"/>
              </a:rPr>
              <a:t>mainly on </a:t>
            </a:r>
            <a:r>
              <a:rPr lang="en" sz="1200" dirty="0">
                <a:latin typeface="Calibri"/>
                <a:ea typeface="Calibri"/>
                <a:cs typeface="Calibri"/>
                <a:sym typeface="Calibri"/>
              </a:rPr>
              <a:t>the </a:t>
            </a:r>
            <a:r>
              <a:rPr lang="en" sz="1200" dirty="0" smtClean="0">
                <a:latin typeface="Calibri"/>
                <a:ea typeface="Calibri"/>
                <a:cs typeface="Calibri"/>
                <a:sym typeface="Calibri"/>
              </a:rPr>
              <a:t>records </a:t>
            </a:r>
            <a:r>
              <a:rPr lang="en" sz="1200" dirty="0">
                <a:latin typeface="Calibri"/>
                <a:ea typeface="Calibri"/>
                <a:cs typeface="Calibri"/>
                <a:sym typeface="Calibri"/>
              </a:rPr>
              <a:t>and drawings </a:t>
            </a:r>
            <a:r>
              <a:rPr lang="en" sz="1200" dirty="0" smtClean="0">
                <a:latin typeface="Calibri"/>
                <a:ea typeface="Calibri"/>
                <a:cs typeface="Calibri"/>
                <a:sym typeface="Calibri"/>
              </a:rPr>
              <a:t>of TAA, </a:t>
            </a:r>
            <a:r>
              <a:rPr lang="en" sz="1200" dirty="0">
                <a:latin typeface="Calibri"/>
                <a:ea typeface="Calibri"/>
                <a:cs typeface="Calibri"/>
                <a:sym typeface="Calibri"/>
              </a:rPr>
              <a:t>the Taliesin Associated </a:t>
            </a:r>
            <a:r>
              <a:rPr lang="en" sz="1200" dirty="0" smtClean="0">
                <a:latin typeface="Calibri"/>
                <a:ea typeface="Calibri"/>
                <a:cs typeface="Calibri"/>
                <a:sym typeface="Calibri"/>
              </a:rPr>
              <a:t>Architects. These</a:t>
            </a:r>
            <a:r>
              <a:rPr lang="en" sz="1200" baseline="0" dirty="0" smtClean="0">
                <a:latin typeface="Calibri"/>
                <a:ea typeface="Calibri"/>
                <a:cs typeface="Calibri"/>
                <a:sym typeface="Calibri"/>
              </a:rPr>
              <a:t> </a:t>
            </a:r>
            <a:r>
              <a:rPr lang="en" sz="1200" dirty="0" smtClean="0">
                <a:latin typeface="Calibri"/>
                <a:ea typeface="Calibri"/>
                <a:cs typeface="Calibri"/>
                <a:sym typeface="Calibri"/>
              </a:rPr>
              <a:t>documented </a:t>
            </a:r>
            <a:r>
              <a:rPr lang="en" sz="1200" dirty="0">
                <a:latin typeface="Calibri"/>
                <a:ea typeface="Calibri"/>
                <a:cs typeface="Calibri"/>
                <a:sym typeface="Calibri"/>
              </a:rPr>
              <a:t>projects that began during Wright’s lifetime and were completed after his death. </a:t>
            </a:r>
            <a:r>
              <a:rPr lang="en" sz="1200" dirty="0" smtClean="0">
                <a:latin typeface="Calibri"/>
                <a:ea typeface="Calibri"/>
                <a:cs typeface="Calibri"/>
                <a:sym typeface="Calibri"/>
              </a:rPr>
              <a:t>These</a:t>
            </a:r>
            <a:r>
              <a:rPr lang="en" sz="1200" baseline="0" dirty="0" smtClean="0">
                <a:latin typeface="Calibri"/>
                <a:ea typeface="Calibri"/>
                <a:cs typeface="Calibri"/>
                <a:sym typeface="Calibri"/>
              </a:rPr>
              <a:t> 2 transfers meant that an </a:t>
            </a:r>
            <a:r>
              <a:rPr lang="en" sz="1200" dirty="0" smtClean="0">
                <a:latin typeface="Calibri"/>
                <a:ea typeface="Calibri"/>
                <a:cs typeface="Calibri"/>
                <a:sym typeface="Calibri"/>
              </a:rPr>
              <a:t>additional 40,000 </a:t>
            </a:r>
            <a:r>
              <a:rPr lang="en" sz="1200" dirty="0">
                <a:latin typeface="Calibri"/>
                <a:ea typeface="Calibri"/>
                <a:cs typeface="Calibri"/>
                <a:sym typeface="Calibri"/>
              </a:rPr>
              <a:t>drawings and </a:t>
            </a:r>
            <a:r>
              <a:rPr lang="en" sz="1200" dirty="0" smtClean="0">
                <a:latin typeface="Calibri"/>
                <a:ea typeface="Calibri"/>
                <a:cs typeface="Calibri"/>
                <a:sym typeface="Calibri"/>
              </a:rPr>
              <a:t>700 </a:t>
            </a:r>
            <a:r>
              <a:rPr lang="en" sz="1200" dirty="0">
                <a:latin typeface="Calibri"/>
                <a:ea typeface="Calibri"/>
                <a:cs typeface="Calibri"/>
                <a:sym typeface="Calibri"/>
              </a:rPr>
              <a:t>linear feet of material </a:t>
            </a:r>
            <a:r>
              <a:rPr lang="en" sz="1200" dirty="0" smtClean="0">
                <a:latin typeface="Calibri"/>
                <a:ea typeface="Calibri"/>
                <a:cs typeface="Calibri"/>
                <a:sym typeface="Calibri"/>
              </a:rPr>
              <a:t>were</a:t>
            </a:r>
            <a:r>
              <a:rPr lang="en" sz="1200" baseline="0" dirty="0" smtClean="0">
                <a:latin typeface="Calibri"/>
                <a:ea typeface="Calibri"/>
                <a:cs typeface="Calibri"/>
                <a:sym typeface="Calibri"/>
              </a:rPr>
              <a:t> added to </a:t>
            </a:r>
            <a:r>
              <a:rPr lang="en" sz="1200" dirty="0" smtClean="0">
                <a:latin typeface="Calibri"/>
                <a:ea typeface="Calibri"/>
                <a:cs typeface="Calibri"/>
                <a:sym typeface="Calibri"/>
              </a:rPr>
              <a:t>Avery’s collection.</a:t>
            </a:r>
            <a:endParaRPr sz="1200" dirty="0">
              <a:latin typeface="Calibri"/>
              <a:ea typeface="Calibri"/>
              <a:cs typeface="Calibri"/>
              <a:sym typeface="Calibri"/>
            </a:endParaRPr>
          </a:p>
          <a:p>
            <a:pPr marL="457200" lvl="0" indent="0" rtl="0">
              <a:spcBef>
                <a:spcPts val="0"/>
              </a:spcBef>
              <a:spcAft>
                <a:spcPts val="0"/>
              </a:spcAft>
              <a:buNone/>
            </a:pPr>
            <a:endParaRPr sz="1200" dirty="0">
              <a:latin typeface="Calibri"/>
              <a:ea typeface="Calibri"/>
              <a:cs typeface="Calibri"/>
              <a:sym typeface="Calibri"/>
            </a:endParaRPr>
          </a:p>
          <a:p>
            <a:pPr marL="0" lvl="0" indent="0" rtl="0">
              <a:spcBef>
                <a:spcPts val="0"/>
              </a:spcBef>
              <a:spcAft>
                <a:spcPts val="0"/>
              </a:spcAft>
              <a:buNone/>
            </a:pPr>
            <a:r>
              <a:rPr lang="en" sz="1200" dirty="0">
                <a:latin typeface="Calibri"/>
                <a:ea typeface="Calibri"/>
                <a:cs typeface="Calibri"/>
                <a:sym typeface="Calibri"/>
              </a:rPr>
              <a:t>It’s important to </a:t>
            </a:r>
            <a:r>
              <a:rPr lang="en" sz="1200" dirty="0" smtClean="0">
                <a:latin typeface="Calibri"/>
                <a:ea typeface="Calibri"/>
                <a:cs typeface="Calibri"/>
                <a:sym typeface="Calibri"/>
              </a:rPr>
              <a:t>reiterate </a:t>
            </a:r>
            <a:r>
              <a:rPr lang="en" sz="1200" dirty="0">
                <a:latin typeface="Calibri"/>
                <a:ea typeface="Calibri"/>
                <a:cs typeface="Calibri"/>
                <a:sym typeface="Calibri"/>
              </a:rPr>
              <a:t>that MoMA’s physical share </a:t>
            </a:r>
            <a:r>
              <a:rPr lang="en" sz="1200" dirty="0" smtClean="0">
                <a:latin typeface="Calibri"/>
                <a:ea typeface="Calibri"/>
                <a:cs typeface="Calibri"/>
                <a:sym typeface="Calibri"/>
              </a:rPr>
              <a:t>of this vast collection is </a:t>
            </a:r>
            <a:r>
              <a:rPr lang="en" sz="1200" dirty="0">
                <a:latin typeface="Calibri"/>
                <a:ea typeface="Calibri"/>
                <a:cs typeface="Calibri"/>
                <a:sym typeface="Calibri"/>
              </a:rPr>
              <a:t>only </a:t>
            </a:r>
            <a:r>
              <a:rPr lang="en" sz="1200" dirty="0" smtClean="0">
                <a:latin typeface="Calibri"/>
                <a:ea typeface="Calibri"/>
                <a:cs typeface="Calibri"/>
                <a:sym typeface="Calibri"/>
              </a:rPr>
              <a:t>62 </a:t>
            </a:r>
            <a:r>
              <a:rPr lang="en" sz="1200" dirty="0">
                <a:latin typeface="Calibri"/>
                <a:ea typeface="Calibri"/>
                <a:cs typeface="Calibri"/>
                <a:sym typeface="Calibri"/>
              </a:rPr>
              <a:t>items, so Avery is really the primary physical repository for the archive</a:t>
            </a:r>
            <a:r>
              <a:rPr lang="en" sz="1200" dirty="0" smtClean="0">
                <a:latin typeface="Calibri"/>
                <a:ea typeface="Calibri"/>
                <a:cs typeface="Calibri"/>
                <a:sym typeface="Calibri"/>
              </a:rPr>
              <a:t>. </a:t>
            </a:r>
          </a:p>
          <a:p>
            <a:pPr marL="0" lvl="0" indent="0" rtl="0">
              <a:spcBef>
                <a:spcPts val="0"/>
              </a:spcBef>
              <a:spcAft>
                <a:spcPts val="0"/>
              </a:spcAft>
              <a:buNone/>
            </a:pPr>
            <a:endParaRPr lang="en" sz="1200" dirty="0" smtClean="0">
              <a:latin typeface="Calibri"/>
              <a:ea typeface="Calibri"/>
              <a:cs typeface="Calibri"/>
              <a:sym typeface="Calibri"/>
            </a:endParaRPr>
          </a:p>
          <a:p>
            <a:pPr marL="0" lvl="0" indent="0" rtl="0">
              <a:spcBef>
                <a:spcPts val="0"/>
              </a:spcBef>
              <a:spcAft>
                <a:spcPts val="0"/>
              </a:spcAft>
              <a:buNone/>
            </a:pPr>
            <a:r>
              <a:rPr lang="en" sz="1200" dirty="0" smtClean="0">
                <a:latin typeface="Calibri"/>
                <a:ea typeface="Calibri"/>
                <a:cs typeface="Calibri"/>
                <a:sym typeface="Calibri"/>
              </a:rPr>
              <a:t>In addition, Avery provides</a:t>
            </a:r>
            <a:r>
              <a:rPr lang="en" sz="1200" baseline="0" dirty="0" smtClean="0">
                <a:latin typeface="Calibri"/>
                <a:ea typeface="Calibri"/>
                <a:cs typeface="Calibri"/>
                <a:sym typeface="Calibri"/>
              </a:rPr>
              <a:t> all public services to </a:t>
            </a:r>
            <a:r>
              <a:rPr lang="en-US" sz="1200" baseline="0" dirty="0" err="1" smtClean="0">
                <a:latin typeface="Calibri"/>
                <a:ea typeface="Calibri"/>
                <a:cs typeface="Calibri"/>
                <a:sym typeface="Calibri"/>
              </a:rPr>
              <a:t>th</a:t>
            </a:r>
            <a:r>
              <a:rPr lang="en" sz="1200" baseline="0" dirty="0" smtClean="0">
                <a:latin typeface="Calibri"/>
                <a:ea typeface="Calibri"/>
                <a:cs typeface="Calibri"/>
                <a:sym typeface="Calibri"/>
              </a:rPr>
              <a:t>e collection, including research and reference, publication and imaging requests. MoMA conserved the models and objects but provide limited to no research access to these items.</a:t>
            </a:r>
            <a:endParaRPr sz="1200" dirty="0">
              <a:latin typeface="Calibri"/>
              <a:ea typeface="Calibri"/>
              <a:cs typeface="Calibri"/>
              <a:sym typeface="Calibri"/>
            </a:endParaRPr>
          </a:p>
          <a:p>
            <a:pPr marL="0" lvl="0" indent="0" rtl="0">
              <a:spcBef>
                <a:spcPts val="0"/>
              </a:spcBef>
              <a:spcAft>
                <a:spcPts val="0"/>
              </a:spcAft>
              <a:buNone/>
            </a:pPr>
            <a:endParaRPr sz="1200" dirty="0">
              <a:latin typeface="Calibri"/>
              <a:ea typeface="Calibri"/>
              <a:cs typeface="Calibri"/>
              <a:sym typeface="Calibri"/>
            </a:endParaRPr>
          </a:p>
          <a:p>
            <a:pPr marL="0" lvl="0" indent="0" rtl="0">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219776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f8d5c10e4_0_1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f8d5c10e4_0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t>Shelley</a:t>
            </a:r>
            <a:endParaRPr b="1" dirty="0"/>
          </a:p>
          <a:p>
            <a:pPr marL="0" lvl="0" indent="0" rtl="0">
              <a:spcBef>
                <a:spcPts val="0"/>
              </a:spcBef>
              <a:spcAft>
                <a:spcPts val="0"/>
              </a:spcAft>
              <a:buNone/>
            </a:pPr>
            <a:endParaRPr dirty="0"/>
          </a:p>
          <a:p>
            <a:pPr marL="0" lvl="0" indent="0" rtl="0">
              <a:lnSpc>
                <a:spcPct val="100000"/>
              </a:lnSpc>
              <a:spcBef>
                <a:spcPts val="0"/>
              </a:spcBef>
              <a:spcAft>
                <a:spcPts val="0"/>
              </a:spcAft>
              <a:buNone/>
            </a:pPr>
            <a:r>
              <a:rPr lang="en" dirty="0"/>
              <a:t>The partnership agreement laid out a 5 year plan for processing, access, and exhibitions.  The first year deliverables included ingesting of the core collection, opening the majority of that collection to researchers, and ending the year with an exhibition at MoMA celebrating the joint acquisition.  </a:t>
            </a:r>
            <a:endParaRPr lang="en" dirty="0" smtClean="0"/>
          </a:p>
          <a:p>
            <a:pPr marL="0" lvl="0" indent="0" rtl="0">
              <a:lnSpc>
                <a:spcPct val="100000"/>
              </a:lnSpc>
              <a:spcBef>
                <a:spcPts val="0"/>
              </a:spcBef>
              <a:spcAft>
                <a:spcPts val="0"/>
              </a:spcAft>
              <a:buNone/>
            </a:pPr>
            <a:endParaRPr lang="en" dirty="0" smtClean="0"/>
          </a:p>
          <a:p>
            <a:pPr marL="0" lvl="0" indent="0" rtl="0">
              <a:lnSpc>
                <a:spcPct val="100000"/>
              </a:lnSpc>
              <a:spcBef>
                <a:spcPts val="0"/>
              </a:spcBef>
              <a:spcAft>
                <a:spcPts val="0"/>
              </a:spcAft>
              <a:buNone/>
            </a:pPr>
            <a:r>
              <a:rPr lang="en" dirty="0" smtClean="0"/>
              <a:t>Even</a:t>
            </a:r>
            <a:r>
              <a:rPr lang="en" baseline="0" dirty="0" smtClean="0"/>
              <a:t> though </a:t>
            </a:r>
            <a:r>
              <a:rPr lang="en" dirty="0" smtClean="0"/>
              <a:t>Avery </a:t>
            </a:r>
            <a:r>
              <a:rPr lang="en" dirty="0"/>
              <a:t>came into this partnership already equipped to handle the ingest, processing, and servicing of a large archival </a:t>
            </a:r>
            <a:r>
              <a:rPr lang="en" dirty="0" smtClean="0"/>
              <a:t>collection, this was still the largest collection Drawings</a:t>
            </a:r>
            <a:r>
              <a:rPr lang="en" baseline="0" dirty="0" smtClean="0"/>
              <a:t> &amp; Archives</a:t>
            </a:r>
            <a:r>
              <a:rPr lang="en" dirty="0" smtClean="0"/>
              <a:t> </a:t>
            </a:r>
            <a:r>
              <a:rPr lang="en" dirty="0"/>
              <a:t>had every </a:t>
            </a:r>
            <a:r>
              <a:rPr lang="en" dirty="0" smtClean="0"/>
              <a:t>acquired. We also need to prepare considerably</a:t>
            </a:r>
            <a:r>
              <a:rPr lang="en" baseline="0" dirty="0" smtClean="0"/>
              <a:t> </a:t>
            </a:r>
            <a:r>
              <a:rPr lang="en" dirty="0" smtClean="0"/>
              <a:t>prior</a:t>
            </a:r>
            <a:r>
              <a:rPr lang="en" baseline="0" dirty="0" smtClean="0"/>
              <a:t> to the collection’s arrival. Preparations included clearing out vault space, coordinating with art movers, surveying and packing the collection at Taliesin West, and creating a working plan for the ingest.</a:t>
            </a:r>
          </a:p>
          <a:p>
            <a:pPr marL="0" lvl="0" indent="0" rtl="0">
              <a:lnSpc>
                <a:spcPct val="100000"/>
              </a:lnSpc>
              <a:spcBef>
                <a:spcPts val="0"/>
              </a:spcBef>
              <a:spcAft>
                <a:spcPts val="0"/>
              </a:spcAft>
              <a:buNone/>
            </a:pPr>
            <a:endParaRPr lang="en" dirty="0" smtClean="0"/>
          </a:p>
          <a:p>
            <a:pPr marL="0" lvl="0" indent="0" rtl="0">
              <a:lnSpc>
                <a:spcPct val="100000"/>
              </a:lnSpc>
              <a:spcBef>
                <a:spcPts val="0"/>
              </a:spcBef>
              <a:spcAft>
                <a:spcPts val="0"/>
              </a:spcAft>
              <a:buNone/>
            </a:pPr>
            <a:r>
              <a:rPr lang="en" dirty="0" smtClean="0"/>
              <a:t>When </a:t>
            </a:r>
            <a:r>
              <a:rPr lang="en" dirty="0"/>
              <a:t>the collection began arriving to our vaults in late spring 2013, we focused </a:t>
            </a:r>
            <a:r>
              <a:rPr lang="en" dirty="0" smtClean="0"/>
              <a:t>our efforts on</a:t>
            </a:r>
            <a:r>
              <a:rPr lang="en" baseline="0" dirty="0" smtClean="0"/>
              <a:t> </a:t>
            </a:r>
            <a:r>
              <a:rPr lang="en" dirty="0" smtClean="0"/>
              <a:t>unpacking, registering</a:t>
            </a:r>
            <a:r>
              <a:rPr lang="en" baseline="0" dirty="0" smtClean="0"/>
              <a:t> and rehousing</a:t>
            </a:r>
            <a:r>
              <a:rPr lang="en" dirty="0" smtClean="0"/>
              <a:t> the 30,000 architectural </a:t>
            </a:r>
            <a:r>
              <a:rPr lang="en" dirty="0"/>
              <a:t>drawings. </a:t>
            </a:r>
            <a:r>
              <a:rPr lang="en" dirty="0" smtClean="0"/>
              <a:t>This first </a:t>
            </a:r>
            <a:r>
              <a:rPr lang="en" dirty="0"/>
              <a:t>priority was informed by three factors: 1) the need </a:t>
            </a:r>
            <a:r>
              <a:rPr lang="en" dirty="0" smtClean="0"/>
              <a:t>for </a:t>
            </a:r>
            <a:r>
              <a:rPr lang="en" dirty="0"/>
              <a:t>intellectual and physical control over the most high-profile portion of the collection; 2) the fall 2013 deadline to open the archive to researchers and an upcoming Columbia course on Frank Lloyd Wright; and 3) </a:t>
            </a:r>
            <a:r>
              <a:rPr lang="en" dirty="0" smtClean="0"/>
              <a:t>an</a:t>
            </a:r>
            <a:r>
              <a:rPr lang="en" baseline="0" dirty="0" smtClean="0"/>
              <a:t> </a:t>
            </a:r>
            <a:r>
              <a:rPr lang="en" dirty="0" smtClean="0"/>
              <a:t>introductory one-gallery </a:t>
            </a:r>
            <a:r>
              <a:rPr lang="en" dirty="0"/>
              <a:t>exhibition at </a:t>
            </a:r>
            <a:r>
              <a:rPr lang="en" dirty="0" smtClean="0"/>
              <a:t>MoMA highlighting the acquisition.  </a:t>
            </a:r>
          </a:p>
          <a:p>
            <a:pPr marL="0" lvl="0" indent="0" rtl="0">
              <a:lnSpc>
                <a:spcPct val="100000"/>
              </a:lnSpc>
              <a:spcBef>
                <a:spcPts val="0"/>
              </a:spcBef>
              <a:spcAft>
                <a:spcPts val="0"/>
              </a:spcAft>
              <a:buNone/>
            </a:pPr>
            <a:endParaRPr lang="en" dirty="0" smtClean="0"/>
          </a:p>
          <a:p>
            <a:pPr marL="0" lvl="0" indent="0" rtl="0">
              <a:lnSpc>
                <a:spcPct val="100000"/>
              </a:lnSpc>
              <a:spcBef>
                <a:spcPts val="0"/>
              </a:spcBef>
              <a:spcAft>
                <a:spcPts val="0"/>
              </a:spcAft>
              <a:buNone/>
            </a:pPr>
            <a:endParaRPr lang="en" b="1" dirty="0" smtClean="0"/>
          </a:p>
          <a:p>
            <a:pPr marL="0" lvl="0" indent="0" rtl="0">
              <a:lnSpc>
                <a:spcPct val="100000"/>
              </a:lnSpc>
              <a:spcBef>
                <a:spcPts val="0"/>
              </a:spcBef>
              <a:spcAft>
                <a:spcPts val="0"/>
              </a:spcAft>
              <a:buNone/>
            </a:pPr>
            <a:r>
              <a:rPr lang="en" b="1" dirty="0" smtClean="0"/>
              <a:t>Pamela</a:t>
            </a:r>
          </a:p>
          <a:p>
            <a:pPr marL="0" lvl="0" indent="0" rtl="0">
              <a:lnSpc>
                <a:spcPct val="100000"/>
              </a:lnSpc>
              <a:spcBef>
                <a:spcPts val="0"/>
              </a:spcBef>
              <a:spcAft>
                <a:spcPts val="0"/>
              </a:spcAft>
              <a:buNone/>
            </a:pPr>
            <a:endParaRPr lang="en" dirty="0" smtClean="0"/>
          </a:p>
          <a:p>
            <a:pPr marL="0" lvl="0" indent="0">
              <a:spcBef>
                <a:spcPts val="0"/>
              </a:spcBef>
              <a:spcAft>
                <a:spcPts val="0"/>
              </a:spcAft>
              <a:buNone/>
            </a:pPr>
            <a:r>
              <a:rPr lang="en-US" sz="1100" dirty="0" smtClean="0">
                <a:latin typeface="Calibri"/>
                <a:ea typeface="Calibri"/>
                <a:cs typeface="Calibri"/>
                <a:sym typeface="Calibri"/>
              </a:rPr>
              <a:t>After the expectations of the first year, the acquisition agreement laid out a further 5 year plan:</a:t>
            </a:r>
          </a:p>
          <a:p>
            <a:pPr marL="457200" lvl="0" indent="-304800" rtl="0">
              <a:spcBef>
                <a:spcPts val="0"/>
              </a:spcBef>
              <a:spcAft>
                <a:spcPts val="0"/>
              </a:spcAft>
              <a:buSzPts val="1200"/>
              <a:buFont typeface="Calibri"/>
              <a:buChar char="-"/>
            </a:pPr>
            <a:r>
              <a:rPr lang="en-US" sz="1100" dirty="0" smtClean="0">
                <a:latin typeface="Calibri"/>
                <a:ea typeface="Calibri"/>
                <a:cs typeface="Calibri"/>
                <a:sym typeface="Calibri"/>
              </a:rPr>
              <a:t>That all processing would be completed and the bulk</a:t>
            </a:r>
            <a:r>
              <a:rPr lang="en-US" sz="1100" baseline="0" dirty="0" smtClean="0">
                <a:latin typeface="Calibri"/>
                <a:ea typeface="Calibri"/>
                <a:cs typeface="Calibri"/>
                <a:sym typeface="Calibri"/>
              </a:rPr>
              <a:t> of the</a:t>
            </a:r>
            <a:r>
              <a:rPr lang="en-US" sz="1100" dirty="0" smtClean="0">
                <a:latin typeface="Calibri"/>
                <a:ea typeface="Calibri"/>
                <a:cs typeface="Calibri"/>
                <a:sym typeface="Calibri"/>
              </a:rPr>
              <a:t> archive would be open for research within 5 years </a:t>
            </a:r>
          </a:p>
          <a:p>
            <a:pPr marL="457200" lvl="0" indent="-304800" rtl="0">
              <a:spcBef>
                <a:spcPts val="0"/>
              </a:spcBef>
              <a:spcAft>
                <a:spcPts val="0"/>
              </a:spcAft>
              <a:buSzPts val="1200"/>
              <a:buFont typeface="Calibri"/>
              <a:buChar char="-"/>
            </a:pPr>
            <a:r>
              <a:rPr lang="en-US" sz="1100" dirty="0" smtClean="0">
                <a:latin typeface="Calibri"/>
                <a:ea typeface="Calibri"/>
                <a:cs typeface="Calibri"/>
                <a:sym typeface="Calibri"/>
              </a:rPr>
              <a:t>That there would be a major</a:t>
            </a:r>
            <a:r>
              <a:rPr lang="en-US" sz="1100" baseline="0" dirty="0" smtClean="0">
                <a:latin typeface="Calibri"/>
                <a:ea typeface="Calibri"/>
                <a:cs typeface="Calibri"/>
                <a:sym typeface="Calibri"/>
              </a:rPr>
              <a:t> </a:t>
            </a:r>
            <a:r>
              <a:rPr lang="en-US" sz="1100" dirty="0" smtClean="0">
                <a:latin typeface="Calibri"/>
                <a:ea typeface="Calibri"/>
                <a:cs typeface="Calibri"/>
                <a:sym typeface="Calibri"/>
              </a:rPr>
              <a:t>show at </a:t>
            </a:r>
            <a:r>
              <a:rPr lang="en-US" sz="1100" dirty="0" err="1" smtClean="0">
                <a:latin typeface="Calibri"/>
                <a:ea typeface="Calibri"/>
                <a:cs typeface="Calibri"/>
                <a:sym typeface="Calibri"/>
              </a:rPr>
              <a:t>MoMA</a:t>
            </a:r>
            <a:r>
              <a:rPr lang="en-US" sz="1100" dirty="0" smtClean="0">
                <a:latin typeface="Calibri"/>
                <a:ea typeface="Calibri"/>
                <a:cs typeface="Calibri"/>
                <a:sym typeface="Calibri"/>
              </a:rPr>
              <a:t> on Frank Lloyd Wright and the archive. This show</a:t>
            </a:r>
            <a:r>
              <a:rPr lang="en-US" sz="1100" baseline="0" dirty="0" smtClean="0">
                <a:latin typeface="Calibri"/>
                <a:ea typeface="Calibri"/>
                <a:cs typeface="Calibri"/>
                <a:sym typeface="Calibri"/>
              </a:rPr>
              <a:t> across 13 galleries totaling 10,000 square feet, </a:t>
            </a:r>
            <a:r>
              <a:rPr lang="en-US" sz="1100" dirty="0" smtClean="0">
                <a:latin typeface="Calibri"/>
                <a:ea typeface="Calibri"/>
                <a:cs typeface="Calibri"/>
                <a:sym typeface="Calibri"/>
              </a:rPr>
              <a:t>opened in June 2017</a:t>
            </a:r>
          </a:p>
          <a:p>
            <a:pPr marL="457200" lvl="0" indent="-304800" rtl="0">
              <a:spcBef>
                <a:spcPts val="0"/>
              </a:spcBef>
              <a:spcAft>
                <a:spcPts val="0"/>
              </a:spcAft>
              <a:buSzPts val="1200"/>
              <a:buFont typeface="Calibri"/>
              <a:buChar char="-"/>
            </a:pPr>
            <a:r>
              <a:rPr lang="en-US" sz="1100" dirty="0" smtClean="0">
                <a:latin typeface="Calibri"/>
                <a:ea typeface="Calibri"/>
                <a:cs typeface="Calibri"/>
                <a:sym typeface="Calibri"/>
              </a:rPr>
              <a:t>That there would be an ongoing display of Wright material at </a:t>
            </a:r>
            <a:r>
              <a:rPr lang="en-US" sz="1100" dirty="0" err="1" smtClean="0">
                <a:latin typeface="Calibri"/>
                <a:ea typeface="Calibri"/>
                <a:cs typeface="Calibri"/>
                <a:sym typeface="Calibri"/>
              </a:rPr>
              <a:t>MoMA</a:t>
            </a:r>
            <a:r>
              <a:rPr lang="en-US" sz="1100" dirty="0" smtClean="0">
                <a:latin typeface="Calibri"/>
                <a:ea typeface="Calibri"/>
                <a:cs typeface="Calibri"/>
                <a:sym typeface="Calibri"/>
              </a:rPr>
              <a:t> starting in 2019.</a:t>
            </a:r>
          </a:p>
          <a:p>
            <a:pPr marL="0" lvl="0" indent="0">
              <a:spcBef>
                <a:spcPts val="0"/>
              </a:spcBef>
              <a:spcAft>
                <a:spcPts val="0"/>
              </a:spcAft>
              <a:buNone/>
            </a:pPr>
            <a:endParaRPr lang="en-US" sz="1100" dirty="0" smtClean="0">
              <a:latin typeface="Calibri"/>
              <a:ea typeface="Calibri"/>
              <a:cs typeface="Calibri"/>
              <a:sym typeface="Calibri"/>
            </a:endParaRPr>
          </a:p>
          <a:p>
            <a:pPr marL="0" lvl="0" indent="0">
              <a:spcBef>
                <a:spcPts val="0"/>
              </a:spcBef>
              <a:spcAft>
                <a:spcPts val="0"/>
              </a:spcAft>
              <a:buNone/>
            </a:pPr>
            <a:r>
              <a:rPr lang="en-US" sz="1100" dirty="0" smtClean="0">
                <a:latin typeface="Calibri"/>
                <a:ea typeface="Calibri"/>
                <a:cs typeface="Calibri"/>
                <a:sym typeface="Calibri"/>
              </a:rPr>
              <a:t>At Avery, the EAD finding aids for the bulk of the collection were completed and published in 2017.  We have also been working on a collection website to host these finding aids and consolidate other library resources such as research guides. This will launch</a:t>
            </a:r>
            <a:r>
              <a:rPr lang="en-US" sz="1100" baseline="0" dirty="0" smtClean="0">
                <a:latin typeface="Calibri"/>
                <a:ea typeface="Calibri"/>
                <a:cs typeface="Calibri"/>
                <a:sym typeface="Calibri"/>
              </a:rPr>
              <a:t> </a:t>
            </a:r>
            <a:r>
              <a:rPr lang="en-US" sz="1100" dirty="0" smtClean="0">
                <a:latin typeface="Calibri"/>
                <a:ea typeface="Calibri"/>
                <a:cs typeface="Calibri"/>
                <a:sym typeface="Calibri"/>
              </a:rPr>
              <a:t>later this year or early next</a:t>
            </a:r>
          </a:p>
          <a:p>
            <a:pPr marL="0" lvl="0" indent="0">
              <a:spcBef>
                <a:spcPts val="0"/>
              </a:spcBef>
              <a:spcAft>
                <a:spcPts val="0"/>
              </a:spcAft>
              <a:buNone/>
            </a:pPr>
            <a:endParaRPr lang="en-US" sz="1100" dirty="0" smtClean="0">
              <a:latin typeface="Calibri"/>
              <a:ea typeface="Calibri"/>
              <a:cs typeface="Calibri"/>
              <a:sym typeface="Calibri"/>
            </a:endParaRPr>
          </a:p>
          <a:p>
            <a:pPr marL="0" lvl="0" indent="0">
              <a:spcBef>
                <a:spcPts val="0"/>
              </a:spcBef>
              <a:spcAft>
                <a:spcPts val="0"/>
              </a:spcAft>
              <a:buNone/>
            </a:pPr>
            <a:r>
              <a:rPr lang="en-US" sz="1100" dirty="0" smtClean="0">
                <a:latin typeface="Calibri"/>
                <a:ea typeface="Calibri"/>
                <a:cs typeface="Calibri"/>
                <a:sym typeface="Calibri"/>
              </a:rPr>
              <a:t>Thus, processing and inventorying this archive has always happened simultaneously</a:t>
            </a:r>
            <a:r>
              <a:rPr lang="en-US" sz="1100" baseline="0" dirty="0" smtClean="0">
                <a:latin typeface="Calibri"/>
                <a:ea typeface="Calibri"/>
                <a:cs typeface="Calibri"/>
                <a:sym typeface="Calibri"/>
              </a:rPr>
              <a:t> with </a:t>
            </a:r>
            <a:r>
              <a:rPr lang="en-US" sz="1100" dirty="0" smtClean="0">
                <a:latin typeface="Calibri"/>
                <a:ea typeface="Calibri"/>
                <a:cs typeface="Calibri"/>
                <a:sym typeface="Calibri"/>
              </a:rPr>
              <a:t>other demanding activities such as </a:t>
            </a:r>
            <a:r>
              <a:rPr lang="en-US" sz="1100" baseline="0" dirty="0" smtClean="0">
                <a:latin typeface="Calibri"/>
                <a:ea typeface="Calibri"/>
                <a:cs typeface="Calibri"/>
                <a:sym typeface="Calibri"/>
              </a:rPr>
              <a:t>ongoing </a:t>
            </a:r>
            <a:r>
              <a:rPr lang="en-US" sz="1100" dirty="0" smtClean="0">
                <a:latin typeface="Calibri"/>
                <a:ea typeface="Calibri"/>
                <a:cs typeface="Calibri"/>
                <a:sym typeface="Calibri"/>
              </a:rPr>
              <a:t>exhibition research and preparation, planning for additional collection shipments and ingests, handling reference and researcher requests</a:t>
            </a:r>
            <a:r>
              <a:rPr lang="en-US" sz="1100" baseline="0" dirty="0" smtClean="0">
                <a:latin typeface="Calibri"/>
                <a:ea typeface="Calibri"/>
                <a:cs typeface="Calibri"/>
                <a:sym typeface="Calibri"/>
              </a:rPr>
              <a:t>, managing our busy reading room</a:t>
            </a:r>
            <a:r>
              <a:rPr lang="en-US" sz="1100" dirty="0" smtClean="0">
                <a:latin typeface="Calibri"/>
                <a:ea typeface="Calibri"/>
                <a:cs typeface="Calibri"/>
                <a:sym typeface="Calibri"/>
              </a:rPr>
              <a:t>, class integration and other outreach activities, and the continued acquisition and maintenance of our other non-Wright collections. </a:t>
            </a:r>
          </a:p>
          <a:p>
            <a:pPr marL="0" lvl="0" indent="0" rtl="0">
              <a:lnSpc>
                <a:spcPct val="100000"/>
              </a:lnSpc>
              <a:spcBef>
                <a:spcPts val="0"/>
              </a:spcBef>
              <a:spcAft>
                <a:spcPts val="0"/>
              </a:spcAft>
              <a:buNone/>
            </a:pPr>
            <a:endParaRPr dirty="0"/>
          </a:p>
          <a:p>
            <a:pPr marL="0" lvl="0" indent="0" rtl="0">
              <a:lnSpc>
                <a:spcPct val="100000"/>
              </a:lnSpc>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352745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f8d5c10e4_0_1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f8d5c10e4_0_1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t>Shelley</a:t>
            </a:r>
            <a:endParaRPr b="1" dirty="0"/>
          </a:p>
          <a:p>
            <a:pPr marL="0" lvl="0" indent="0" rtl="0">
              <a:spcBef>
                <a:spcPts val="0"/>
              </a:spcBef>
              <a:spcAft>
                <a:spcPts val="0"/>
              </a:spcAft>
              <a:buNone/>
            </a:pPr>
            <a:endParaRPr lang="en-US" dirty="0" smtClean="0"/>
          </a:p>
          <a:p>
            <a:pPr marL="0" lvl="0" indent="0" rtl="0">
              <a:spcBef>
                <a:spcPts val="0"/>
              </a:spcBef>
              <a:spcAft>
                <a:spcPts val="0"/>
              </a:spcAft>
              <a:buNone/>
            </a:pPr>
            <a:r>
              <a:rPr lang="en-US" dirty="0" smtClean="0"/>
              <a:t>This</a:t>
            </a:r>
            <a:r>
              <a:rPr lang="en-US" baseline="0" dirty="0" smtClean="0"/>
              <a:t> joint acquisition has been beneficial and challenging for both partners, but for the sake of brevity today we’re focusing on how exhibition demands influenced processing decisions.</a:t>
            </a:r>
          </a:p>
          <a:p>
            <a:pPr marL="0" lvl="0" indent="0" rtl="0">
              <a:spcBef>
                <a:spcPts val="0"/>
              </a:spcBef>
              <a:spcAft>
                <a:spcPts val="0"/>
              </a:spcAft>
              <a:buNone/>
            </a:pPr>
            <a:endParaRPr lang="en" dirty="0" smtClean="0"/>
          </a:p>
          <a:p>
            <a:pPr marL="0" lvl="0" indent="0" rtl="0">
              <a:spcBef>
                <a:spcPts val="0"/>
              </a:spcBef>
              <a:spcAft>
                <a:spcPts val="0"/>
              </a:spcAft>
              <a:buNone/>
            </a:pPr>
            <a:r>
              <a:rPr lang="en" dirty="0" smtClean="0"/>
              <a:t>The </a:t>
            </a:r>
            <a:r>
              <a:rPr lang="en" dirty="0"/>
              <a:t>most challenging aspect of </a:t>
            </a:r>
            <a:r>
              <a:rPr lang="en" dirty="0" smtClean="0"/>
              <a:t>this collaboration </a:t>
            </a:r>
            <a:r>
              <a:rPr lang="en" dirty="0"/>
              <a:t>has been the effect of exhibition demands on </a:t>
            </a:r>
            <a:r>
              <a:rPr lang="en" dirty="0" smtClean="0"/>
              <a:t>our work in the archive. Additionally,</a:t>
            </a:r>
            <a:r>
              <a:rPr lang="en" baseline="0" dirty="0" smtClean="0"/>
              <a:t> we were a very slim team at Avey, with myself as the only processor of this collecton until Pamela joined in late 2016 . </a:t>
            </a:r>
          </a:p>
          <a:p>
            <a:pPr marL="0" lvl="0" indent="0" rtl="0">
              <a:spcBef>
                <a:spcPts val="0"/>
              </a:spcBef>
              <a:spcAft>
                <a:spcPts val="0"/>
              </a:spcAft>
              <a:buNone/>
            </a:pPr>
            <a:endParaRPr lang="en" baseline="0" dirty="0" smtClean="0"/>
          </a:p>
          <a:p>
            <a:pPr marL="0" lvl="0" indent="0" rtl="0">
              <a:spcBef>
                <a:spcPts val="0"/>
              </a:spcBef>
              <a:spcAft>
                <a:spcPts val="0"/>
              </a:spcAft>
              <a:buNone/>
            </a:pPr>
            <a:r>
              <a:rPr lang="en" dirty="0" smtClean="0"/>
              <a:t>Typically,</a:t>
            </a:r>
            <a:r>
              <a:rPr lang="en" baseline="0" dirty="0" smtClean="0"/>
              <a:t> </a:t>
            </a:r>
            <a:r>
              <a:rPr lang="en" dirty="0" smtClean="0"/>
              <a:t>archivists would</a:t>
            </a:r>
            <a:r>
              <a:rPr lang="en" baseline="0" dirty="0" smtClean="0"/>
              <a:t> </a:t>
            </a:r>
            <a:r>
              <a:rPr lang="en" dirty="0" smtClean="0"/>
              <a:t>have </a:t>
            </a:r>
            <a:r>
              <a:rPr lang="en" dirty="0"/>
              <a:t>time to survey the entirety of </a:t>
            </a:r>
            <a:r>
              <a:rPr lang="en" dirty="0" smtClean="0"/>
              <a:t>a </a:t>
            </a:r>
            <a:r>
              <a:rPr lang="en" dirty="0"/>
              <a:t>collection before making major processing choices.  </a:t>
            </a:r>
            <a:r>
              <a:rPr lang="en" dirty="0" smtClean="0"/>
              <a:t>In this case, immediate </a:t>
            </a:r>
            <a:r>
              <a:rPr lang="en" dirty="0"/>
              <a:t>use of the </a:t>
            </a:r>
            <a:r>
              <a:rPr lang="en" dirty="0" smtClean="0"/>
              <a:t>collection– namely research</a:t>
            </a:r>
            <a:r>
              <a:rPr lang="en" baseline="0" dirty="0" smtClean="0"/>
              <a:t> for</a:t>
            </a:r>
            <a:r>
              <a:rPr lang="en" dirty="0" smtClean="0"/>
              <a:t> the mounting of</a:t>
            </a:r>
            <a:r>
              <a:rPr lang="en" baseline="0" dirty="0" smtClean="0"/>
              <a:t> the</a:t>
            </a:r>
            <a:r>
              <a:rPr lang="en" dirty="0" smtClean="0"/>
              <a:t> </a:t>
            </a:r>
            <a:r>
              <a:rPr lang="en" dirty="0"/>
              <a:t>first MoMA exhibition -- </a:t>
            </a:r>
            <a:r>
              <a:rPr lang="en" dirty="0" smtClean="0"/>
              <a:t>was </a:t>
            </a:r>
            <a:r>
              <a:rPr lang="en" dirty="0"/>
              <a:t>prioritized. </a:t>
            </a:r>
            <a:r>
              <a:rPr lang="en" dirty="0" smtClean="0"/>
              <a:t>As soon as the core collection arrive, </a:t>
            </a:r>
            <a:r>
              <a:rPr lang="en" dirty="0"/>
              <a:t>we </a:t>
            </a:r>
            <a:r>
              <a:rPr lang="en" dirty="0" smtClean="0"/>
              <a:t>opened</a:t>
            </a:r>
            <a:r>
              <a:rPr lang="en" baseline="0" dirty="0" smtClean="0"/>
              <a:t> it up for curatorial research, even though we had not had the chance to survey all of it on-site. To faciliate exhibition research on unprocessed collections, we create quick and dirty inventories that to this day are some of our only access tools for certain portions of the collection. Additionally, we found ourselves adopting the legacy inventory numbers from the F</a:t>
            </a:r>
            <a:r>
              <a:rPr lang="en-US" baseline="0" dirty="0" smtClean="0"/>
              <a:t>o</a:t>
            </a:r>
            <a:r>
              <a:rPr lang="en" baseline="0" dirty="0" smtClean="0"/>
              <a:t>undation in order to faciliate collection management. </a:t>
            </a:r>
            <a:r>
              <a:rPr lang="en" dirty="0" smtClean="0"/>
              <a:t>As a result, we ended</a:t>
            </a:r>
            <a:r>
              <a:rPr lang="en" baseline="0" dirty="0" smtClean="0"/>
              <a:t> up maintaining a legacy</a:t>
            </a:r>
            <a:r>
              <a:rPr lang="en" dirty="0" smtClean="0"/>
              <a:t> system which, if given more time, we might have decided against keeping. </a:t>
            </a:r>
            <a:endParaRPr lang="en" baseline="0" dirty="0" smtClean="0"/>
          </a:p>
          <a:p>
            <a:pPr marL="0" lvl="0" indent="0" rtl="0">
              <a:spcBef>
                <a:spcPts val="0"/>
              </a:spcBef>
              <a:spcAft>
                <a:spcPts val="0"/>
              </a:spcAft>
              <a:buNone/>
            </a:pPr>
            <a:endParaRPr dirty="0"/>
          </a:p>
          <a:p>
            <a:pPr marL="0" lvl="0" indent="0" rtl="0">
              <a:spcBef>
                <a:spcPts val="0"/>
              </a:spcBef>
              <a:spcAft>
                <a:spcPts val="0"/>
              </a:spcAft>
              <a:buNone/>
            </a:pPr>
            <a:r>
              <a:rPr lang="en" dirty="0"/>
              <a:t>Other challenges that affected processing include </a:t>
            </a:r>
            <a:r>
              <a:rPr lang="en" sz="1200" dirty="0">
                <a:latin typeface="Calibri"/>
                <a:ea typeface="Calibri"/>
                <a:cs typeface="Calibri"/>
                <a:sym typeface="Calibri"/>
              </a:rPr>
              <a:t>items being pulled before they could be described or checked in, </a:t>
            </a:r>
            <a:r>
              <a:rPr lang="en" sz="1200" dirty="0" smtClean="0">
                <a:latin typeface="Calibri"/>
                <a:ea typeface="Calibri"/>
                <a:cs typeface="Calibri"/>
                <a:sym typeface="Calibri"/>
              </a:rPr>
              <a:t>the lack </a:t>
            </a:r>
            <a:r>
              <a:rPr lang="en" sz="1200" dirty="0">
                <a:latin typeface="Calibri"/>
                <a:ea typeface="Calibri"/>
                <a:cs typeface="Calibri"/>
                <a:sym typeface="Calibri"/>
              </a:rPr>
              <a:t>of a system for a large research team looking through unprocessed </a:t>
            </a:r>
            <a:r>
              <a:rPr lang="en" sz="1200" dirty="0" smtClean="0">
                <a:latin typeface="Calibri"/>
                <a:ea typeface="Calibri"/>
                <a:cs typeface="Calibri"/>
                <a:sym typeface="Calibri"/>
              </a:rPr>
              <a:t>materials, </a:t>
            </a:r>
            <a:r>
              <a:rPr lang="en" sz="1200" dirty="0">
                <a:latin typeface="Calibri"/>
                <a:ea typeface="Calibri"/>
                <a:cs typeface="Calibri"/>
                <a:sym typeface="Calibri"/>
              </a:rPr>
              <a:t>and a massive checklist that pulled from almost every collection in the vast archive.</a:t>
            </a:r>
            <a:endParaRPr dirty="0"/>
          </a:p>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lnSpc>
                <a:spcPct val="115000"/>
              </a:lnSpc>
              <a:spcBef>
                <a:spcPts val="0"/>
              </a:spcBef>
              <a:spcAft>
                <a:spcPts val="0"/>
              </a:spcAft>
              <a:buNone/>
            </a:pPr>
            <a:r>
              <a:rPr lang="en" sz="1200" b="1" dirty="0">
                <a:latin typeface="Calibri"/>
                <a:ea typeface="Calibri"/>
                <a:cs typeface="Calibri"/>
                <a:sym typeface="Calibri"/>
              </a:rPr>
              <a:t>Pamela</a:t>
            </a:r>
            <a:endParaRPr sz="1200" b="1" dirty="0">
              <a:latin typeface="Calibri"/>
              <a:ea typeface="Calibri"/>
              <a:cs typeface="Calibri"/>
              <a:sym typeface="Calibri"/>
            </a:endParaRPr>
          </a:p>
          <a:p>
            <a:pPr marL="457200" lvl="0" indent="-304800" rtl="0">
              <a:lnSpc>
                <a:spcPct val="115000"/>
              </a:lnSpc>
              <a:spcBef>
                <a:spcPts val="1600"/>
              </a:spcBef>
              <a:spcAft>
                <a:spcPts val="0"/>
              </a:spcAft>
              <a:buClr>
                <a:srgbClr val="000000"/>
              </a:buClr>
              <a:buSzPts val="1200"/>
              <a:buFont typeface="Calibri"/>
              <a:buChar char="●"/>
            </a:pPr>
            <a:r>
              <a:rPr lang="en" sz="1200" dirty="0">
                <a:latin typeface="Calibri"/>
                <a:ea typeface="Calibri"/>
                <a:cs typeface="Calibri"/>
                <a:sym typeface="Calibri"/>
              </a:rPr>
              <a:t>Another major challenge has been around reconciling item level </a:t>
            </a:r>
            <a:r>
              <a:rPr lang="en" sz="1200" dirty="0" smtClean="0">
                <a:latin typeface="Calibri"/>
                <a:ea typeface="Calibri"/>
                <a:cs typeface="Calibri"/>
                <a:sym typeface="Calibri"/>
              </a:rPr>
              <a:t>description with our preferred higher </a:t>
            </a:r>
            <a:r>
              <a:rPr lang="en" sz="1200" dirty="0">
                <a:latin typeface="Calibri"/>
                <a:ea typeface="Calibri"/>
                <a:cs typeface="Calibri"/>
                <a:sym typeface="Calibri"/>
              </a:rPr>
              <a:t>level </a:t>
            </a:r>
            <a:r>
              <a:rPr lang="en" sz="1200" dirty="0" smtClean="0">
                <a:latin typeface="Calibri"/>
                <a:ea typeface="Calibri"/>
                <a:cs typeface="Calibri"/>
                <a:sym typeface="Calibri"/>
              </a:rPr>
              <a:t>descriptive process</a:t>
            </a:r>
            <a:endParaRPr sz="1200" dirty="0">
              <a:latin typeface="Calibri"/>
              <a:ea typeface="Calibri"/>
              <a:cs typeface="Calibri"/>
              <a:sym typeface="Calibri"/>
            </a:endParaRPr>
          </a:p>
          <a:p>
            <a:pPr marL="914400" lvl="1" indent="-304800" rtl="0">
              <a:lnSpc>
                <a:spcPct val="115000"/>
              </a:lnSpc>
              <a:spcBef>
                <a:spcPts val="0"/>
              </a:spcBef>
              <a:spcAft>
                <a:spcPts val="0"/>
              </a:spcAft>
              <a:buClr>
                <a:srgbClr val="000000"/>
              </a:buClr>
              <a:buSzPts val="1200"/>
              <a:buFont typeface="Calibri"/>
              <a:buChar char="○"/>
            </a:pPr>
            <a:r>
              <a:rPr lang="en" sz="1200" dirty="0">
                <a:latin typeface="Calibri"/>
                <a:ea typeface="Calibri"/>
                <a:cs typeface="Calibri"/>
                <a:sym typeface="Calibri"/>
              </a:rPr>
              <a:t>When the archive was created, the Foundation </a:t>
            </a:r>
            <a:r>
              <a:rPr lang="en" sz="1200" dirty="0" smtClean="0">
                <a:latin typeface="Calibri"/>
                <a:ea typeface="Calibri"/>
                <a:cs typeface="Calibri"/>
                <a:sym typeface="Calibri"/>
              </a:rPr>
              <a:t>imposed </a:t>
            </a:r>
            <a:r>
              <a:rPr lang="en" sz="1200" dirty="0">
                <a:latin typeface="Calibri"/>
                <a:ea typeface="Calibri"/>
                <a:cs typeface="Calibri"/>
                <a:sym typeface="Calibri"/>
              </a:rPr>
              <a:t>an item </a:t>
            </a:r>
            <a:r>
              <a:rPr lang="en" sz="1200" dirty="0" smtClean="0">
                <a:latin typeface="Calibri"/>
                <a:ea typeface="Calibri"/>
                <a:cs typeface="Calibri"/>
                <a:sym typeface="Calibri"/>
              </a:rPr>
              <a:t>level</a:t>
            </a:r>
            <a:r>
              <a:rPr lang="en" sz="1200" baseline="0" dirty="0" smtClean="0">
                <a:latin typeface="Calibri"/>
                <a:ea typeface="Calibri"/>
                <a:cs typeface="Calibri"/>
                <a:sym typeface="Calibri"/>
              </a:rPr>
              <a:t> accessioning and descriptive </a:t>
            </a:r>
            <a:r>
              <a:rPr lang="en" sz="1200" dirty="0" smtClean="0">
                <a:latin typeface="Calibri"/>
                <a:ea typeface="Calibri"/>
                <a:cs typeface="Calibri"/>
                <a:sym typeface="Calibri"/>
              </a:rPr>
              <a:t>system. Meanwhile,</a:t>
            </a:r>
            <a:r>
              <a:rPr lang="en" sz="1200" baseline="0" dirty="0" smtClean="0">
                <a:latin typeface="Calibri"/>
                <a:ea typeface="Calibri"/>
                <a:cs typeface="Calibri"/>
                <a:sym typeface="Calibri"/>
              </a:rPr>
              <a:t> e</a:t>
            </a:r>
            <a:r>
              <a:rPr lang="en" sz="1200" dirty="0" smtClean="0">
                <a:latin typeface="Calibri"/>
                <a:ea typeface="Calibri"/>
                <a:cs typeface="Calibri"/>
                <a:sym typeface="Calibri"/>
              </a:rPr>
              <a:t>xhibitors </a:t>
            </a:r>
            <a:r>
              <a:rPr lang="en" sz="1200" dirty="0">
                <a:latin typeface="Calibri"/>
                <a:ea typeface="Calibri"/>
                <a:cs typeface="Calibri"/>
                <a:sym typeface="Calibri"/>
              </a:rPr>
              <a:t>like MoMA always </a:t>
            </a:r>
            <a:r>
              <a:rPr lang="en" sz="1200" dirty="0" smtClean="0">
                <a:latin typeface="Calibri"/>
                <a:ea typeface="Calibri"/>
                <a:cs typeface="Calibri"/>
                <a:sym typeface="Calibri"/>
              </a:rPr>
              <a:t>work </a:t>
            </a:r>
            <a:r>
              <a:rPr lang="en" sz="1200" dirty="0">
                <a:latin typeface="Calibri"/>
                <a:ea typeface="Calibri"/>
                <a:cs typeface="Calibri"/>
                <a:sym typeface="Calibri"/>
              </a:rPr>
              <a:t>at the item level. Because of legacy practices and </a:t>
            </a:r>
            <a:r>
              <a:rPr lang="en" sz="1200" dirty="0" smtClean="0">
                <a:latin typeface="Calibri"/>
                <a:ea typeface="Calibri"/>
                <a:cs typeface="Calibri"/>
                <a:sym typeface="Calibri"/>
              </a:rPr>
              <a:t>pressing exhibition </a:t>
            </a:r>
            <a:r>
              <a:rPr lang="en" sz="1200" dirty="0">
                <a:latin typeface="Calibri"/>
                <a:ea typeface="Calibri"/>
                <a:cs typeface="Calibri"/>
                <a:sym typeface="Calibri"/>
              </a:rPr>
              <a:t>demands, we’ve found ourselves having to take a museum approach to large parts of the collection, despite this not being </a:t>
            </a:r>
            <a:r>
              <a:rPr lang="en" sz="1200" dirty="0" smtClean="0">
                <a:latin typeface="Calibri"/>
                <a:ea typeface="Calibri"/>
                <a:cs typeface="Calibri"/>
                <a:sym typeface="Calibri"/>
              </a:rPr>
              <a:t>preferred best practice.</a:t>
            </a:r>
            <a:endParaRPr sz="1200" dirty="0">
              <a:latin typeface="Calibri"/>
              <a:ea typeface="Calibri"/>
              <a:cs typeface="Calibri"/>
              <a:sym typeface="Calibri"/>
            </a:endParaRPr>
          </a:p>
          <a:p>
            <a:pPr marL="457200" marR="0" lvl="0" indent="-304800" algn="l" rtl="0">
              <a:lnSpc>
                <a:spcPct val="115000"/>
              </a:lnSpc>
              <a:spcBef>
                <a:spcPts val="0"/>
              </a:spcBef>
              <a:spcAft>
                <a:spcPts val="0"/>
              </a:spcAft>
              <a:buSzPts val="1200"/>
              <a:buFont typeface="Calibri"/>
              <a:buChar char="-"/>
            </a:pPr>
            <a:r>
              <a:rPr lang="en" sz="1200" dirty="0" smtClean="0">
                <a:latin typeface="Calibri"/>
                <a:ea typeface="Calibri"/>
                <a:cs typeface="Calibri"/>
                <a:sym typeface="Calibri"/>
              </a:rPr>
              <a:t>This </a:t>
            </a:r>
            <a:r>
              <a:rPr lang="en" sz="1200" dirty="0">
                <a:latin typeface="Calibri"/>
                <a:ea typeface="Calibri"/>
                <a:cs typeface="Calibri"/>
                <a:sym typeface="Calibri"/>
              </a:rPr>
              <a:t>focus on </a:t>
            </a:r>
            <a:r>
              <a:rPr lang="en" sz="1200" dirty="0" smtClean="0">
                <a:latin typeface="Calibri"/>
                <a:ea typeface="Calibri"/>
                <a:cs typeface="Calibri"/>
                <a:sym typeface="Calibri"/>
              </a:rPr>
              <a:t>servicing</a:t>
            </a:r>
            <a:r>
              <a:rPr lang="en" sz="1200" baseline="0" dirty="0" smtClean="0">
                <a:latin typeface="Calibri"/>
                <a:ea typeface="Calibri"/>
                <a:cs typeface="Calibri"/>
                <a:sym typeface="Calibri"/>
              </a:rPr>
              <a:t> </a:t>
            </a:r>
            <a:r>
              <a:rPr lang="en" sz="1200" dirty="0" smtClean="0">
                <a:latin typeface="Calibri"/>
                <a:ea typeface="Calibri"/>
                <a:cs typeface="Calibri"/>
                <a:sym typeface="Calibri"/>
              </a:rPr>
              <a:t>exhibition needs has also </a:t>
            </a:r>
            <a:r>
              <a:rPr lang="en" sz="1200" dirty="0">
                <a:latin typeface="Calibri"/>
                <a:ea typeface="Calibri"/>
                <a:cs typeface="Calibri"/>
                <a:sym typeface="Calibri"/>
              </a:rPr>
              <a:t>meant that other collection priorities </a:t>
            </a:r>
            <a:r>
              <a:rPr lang="en" sz="1200" dirty="0" smtClean="0">
                <a:latin typeface="Calibri"/>
                <a:ea typeface="Calibri"/>
                <a:cs typeface="Calibri"/>
                <a:sym typeface="Calibri"/>
              </a:rPr>
              <a:t>at Avery have </a:t>
            </a:r>
            <a:r>
              <a:rPr lang="en" sz="1200" dirty="0">
                <a:latin typeface="Calibri"/>
                <a:ea typeface="Calibri"/>
                <a:cs typeface="Calibri"/>
                <a:sym typeface="Calibri"/>
              </a:rPr>
              <a:t>been sidelined</a:t>
            </a:r>
            <a:endParaRPr sz="1200" dirty="0">
              <a:latin typeface="Calibri"/>
              <a:ea typeface="Calibri"/>
              <a:cs typeface="Calibri"/>
              <a:sym typeface="Calibri"/>
            </a:endParaRPr>
          </a:p>
          <a:p>
            <a:pPr marL="914400" lvl="1" indent="-304800" rtl="0">
              <a:lnSpc>
                <a:spcPct val="115000"/>
              </a:lnSpc>
              <a:spcBef>
                <a:spcPts val="0"/>
              </a:spcBef>
              <a:spcAft>
                <a:spcPts val="0"/>
              </a:spcAft>
              <a:buClr>
                <a:schemeClr val="dk2"/>
              </a:buClr>
              <a:buSzPts val="1200"/>
              <a:buFont typeface="Calibri"/>
              <a:buChar char="○"/>
            </a:pPr>
            <a:r>
              <a:rPr lang="en" sz="1200" dirty="0">
                <a:latin typeface="Calibri"/>
                <a:ea typeface="Calibri"/>
                <a:cs typeface="Calibri"/>
                <a:sym typeface="Calibri"/>
              </a:rPr>
              <a:t>For instance, our limited conservation resources </a:t>
            </a:r>
            <a:r>
              <a:rPr lang="en" sz="1200" dirty="0" smtClean="0">
                <a:latin typeface="Calibri"/>
                <a:ea typeface="Calibri"/>
                <a:cs typeface="Calibri"/>
                <a:sym typeface="Calibri"/>
              </a:rPr>
              <a:t>within </a:t>
            </a:r>
            <a:r>
              <a:rPr lang="en" sz="1200" dirty="0">
                <a:latin typeface="Calibri"/>
                <a:ea typeface="Calibri"/>
                <a:cs typeface="Calibri"/>
                <a:sym typeface="Calibri"/>
              </a:rPr>
              <a:t>Columbia Libraries have been focused on items going into </a:t>
            </a:r>
            <a:r>
              <a:rPr lang="en" sz="1200" dirty="0" smtClean="0">
                <a:latin typeface="Calibri"/>
                <a:ea typeface="Calibri"/>
                <a:cs typeface="Calibri"/>
                <a:sym typeface="Calibri"/>
              </a:rPr>
              <a:t>shows,</a:t>
            </a:r>
            <a:endParaRPr sz="1200" dirty="0">
              <a:latin typeface="Calibri"/>
              <a:ea typeface="Calibri"/>
              <a:cs typeface="Calibri"/>
              <a:sym typeface="Calibri"/>
            </a:endParaRPr>
          </a:p>
          <a:p>
            <a:pPr marL="914400" lvl="1" indent="-304800" rtl="0">
              <a:lnSpc>
                <a:spcPct val="115000"/>
              </a:lnSpc>
              <a:spcBef>
                <a:spcPts val="0"/>
              </a:spcBef>
              <a:spcAft>
                <a:spcPts val="0"/>
              </a:spcAft>
              <a:buClr>
                <a:schemeClr val="dk2"/>
              </a:buClr>
              <a:buSzPts val="1200"/>
              <a:buFont typeface="Calibri"/>
              <a:buChar char="○"/>
            </a:pPr>
            <a:r>
              <a:rPr lang="en" sz="1200" dirty="0">
                <a:latin typeface="Calibri"/>
                <a:ea typeface="Calibri"/>
                <a:cs typeface="Calibri"/>
                <a:sym typeface="Calibri"/>
              </a:rPr>
              <a:t>And many of our other collections have </a:t>
            </a:r>
            <a:r>
              <a:rPr lang="en" sz="1200" dirty="0" smtClean="0">
                <a:latin typeface="Calibri"/>
                <a:ea typeface="Calibri"/>
                <a:cs typeface="Calibri"/>
                <a:sym typeface="Calibri"/>
              </a:rPr>
              <a:t>simply not </a:t>
            </a:r>
            <a:r>
              <a:rPr lang="en" sz="1200" dirty="0">
                <a:latin typeface="Calibri"/>
                <a:ea typeface="Calibri"/>
                <a:cs typeface="Calibri"/>
                <a:sym typeface="Calibri"/>
              </a:rPr>
              <a:t>been getting the attention they normally would because of our focus on Wright</a:t>
            </a:r>
            <a:endParaRPr sz="1200" dirty="0">
              <a:latin typeface="Calibri"/>
              <a:ea typeface="Calibri"/>
              <a:cs typeface="Calibri"/>
              <a:sym typeface="Calibri"/>
            </a:endParaRPr>
          </a:p>
          <a:p>
            <a:pPr marL="0" lvl="0" indent="0" rtl="0">
              <a:lnSpc>
                <a:spcPct val="115000"/>
              </a:lnSpc>
              <a:spcBef>
                <a:spcPts val="1600"/>
              </a:spcBef>
              <a:spcAft>
                <a:spcPts val="0"/>
              </a:spcAft>
              <a:buNone/>
            </a:pPr>
            <a:endParaRPr sz="1800" dirty="0">
              <a:solidFill>
                <a:schemeClr val="dk2"/>
              </a:solidFill>
              <a:latin typeface="Lato"/>
              <a:ea typeface="Lato"/>
              <a:cs typeface="Lato"/>
              <a:sym typeface="Lato"/>
            </a:endParaRPr>
          </a:p>
          <a:p>
            <a:pPr marL="0" lvl="0" indent="0" rtl="0">
              <a:lnSpc>
                <a:spcPct val="115000"/>
              </a:lnSpc>
              <a:spcBef>
                <a:spcPts val="1600"/>
              </a:spcBef>
              <a:spcAft>
                <a:spcPts val="0"/>
              </a:spcAft>
              <a:buNone/>
            </a:pPr>
            <a:r>
              <a:rPr lang="en" sz="1800" dirty="0">
                <a:solidFill>
                  <a:schemeClr val="dk2"/>
                </a:solidFill>
                <a:latin typeface="Lato"/>
                <a:ea typeface="Lato"/>
                <a:cs typeface="Lato"/>
                <a:sym typeface="Lato"/>
              </a:rPr>
              <a:t>	</a:t>
            </a:r>
            <a:endParaRPr sz="1800" dirty="0">
              <a:solidFill>
                <a:schemeClr val="dk2"/>
              </a:solidFill>
              <a:latin typeface="Lato"/>
              <a:ea typeface="Lato"/>
              <a:cs typeface="Lato"/>
              <a:sym typeface="Lato"/>
            </a:endParaRPr>
          </a:p>
          <a:p>
            <a:pPr marL="0" lvl="0" indent="0">
              <a:spcBef>
                <a:spcPts val="1600"/>
              </a:spcBef>
              <a:spcAft>
                <a:spcPts val="0"/>
              </a:spcAft>
              <a:buNone/>
            </a:pPr>
            <a:endParaRPr dirty="0"/>
          </a:p>
        </p:txBody>
      </p:sp>
    </p:spTree>
    <p:extLst>
      <p:ext uri="{BB962C8B-B14F-4D97-AF65-F5344CB8AC3E}">
        <p14:creationId xmlns:p14="http://schemas.microsoft.com/office/powerpoint/2010/main" val="171621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f8d5c10e4_0_1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f8d5c10e4_0_1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dirty="0"/>
              <a:t>Shelley</a:t>
            </a:r>
            <a:endParaRPr b="1" dirty="0"/>
          </a:p>
          <a:p>
            <a:pPr marL="0" lvl="0" indent="0">
              <a:spcBef>
                <a:spcPts val="0"/>
              </a:spcBef>
              <a:spcAft>
                <a:spcPts val="0"/>
              </a:spcAft>
              <a:buNone/>
            </a:pPr>
            <a:endParaRPr dirty="0"/>
          </a:p>
          <a:p>
            <a:pPr marL="0" lvl="0" indent="0">
              <a:spcBef>
                <a:spcPts val="0"/>
              </a:spcBef>
              <a:spcAft>
                <a:spcPts val="0"/>
              </a:spcAft>
              <a:buNone/>
            </a:pPr>
            <a:r>
              <a:rPr lang="en" dirty="0"/>
              <a:t>Overall, the collaboration between Avery and MoMA has been incredibly fruitful.  The exposure for the collection is significantly higher than if just one of our institutions was the sole owner.  This added exposure, aggressive exhibition agenda and high research demand has lead to more financial resources and </a:t>
            </a:r>
            <a:r>
              <a:rPr lang="en" dirty="0" smtClean="0"/>
              <a:t>Avery having the capacit</a:t>
            </a:r>
            <a:r>
              <a:rPr lang="en" baseline="0" dirty="0" smtClean="0"/>
              <a:t>y to grow its team. We hired one more permanent archivist, Pamela, and are in the process of hiring a new Public Services Archivist. Avery also hired a Registrar to manage exhibition and imaging services, and we will soon hire a </a:t>
            </a:r>
            <a:r>
              <a:rPr lang="en" dirty="0" smtClean="0"/>
              <a:t>Digital Content Assistant.</a:t>
            </a:r>
            <a:endParaRPr dirty="0"/>
          </a:p>
          <a:p>
            <a:pPr marL="0" lvl="0" indent="0">
              <a:spcBef>
                <a:spcPts val="0"/>
              </a:spcBef>
              <a:spcAft>
                <a:spcPts val="0"/>
              </a:spcAft>
              <a:buNone/>
            </a:pPr>
            <a:endParaRPr dirty="0"/>
          </a:p>
          <a:p>
            <a:pPr marL="0" lvl="0" indent="0">
              <a:spcBef>
                <a:spcPts val="0"/>
              </a:spcBef>
              <a:spcAft>
                <a:spcPts val="0"/>
              </a:spcAft>
              <a:buNone/>
            </a:pPr>
            <a:r>
              <a:rPr lang="en" b="1" dirty="0" smtClean="0"/>
              <a:t>Pamela</a:t>
            </a:r>
            <a:endParaRPr b="1" dirty="0"/>
          </a:p>
          <a:p>
            <a:pPr marL="0" lvl="0" indent="0">
              <a:spcBef>
                <a:spcPts val="0"/>
              </a:spcBef>
              <a:spcAft>
                <a:spcPts val="0"/>
              </a:spcAft>
              <a:buNone/>
            </a:pPr>
            <a:endParaRPr dirty="0"/>
          </a:p>
          <a:p>
            <a:pPr marL="457200" lvl="0" indent="-298450" rtl="0">
              <a:spcBef>
                <a:spcPts val="0"/>
              </a:spcBef>
              <a:spcAft>
                <a:spcPts val="0"/>
              </a:spcAft>
              <a:buSzPts val="1100"/>
              <a:buChar char="-"/>
            </a:pPr>
            <a:r>
              <a:rPr lang="en" dirty="0"/>
              <a:t>More staff has meant we are able to do more. We’ve developed a strong outreach program for the archive and more than doubled our class offerings since the arrival of Wright. We’ve also had an increase in pop up shows for visiting groups, tours and donors</a:t>
            </a:r>
            <a:endParaRPr dirty="0"/>
          </a:p>
          <a:p>
            <a:pPr marL="457200" lvl="0" indent="-298450" rtl="0">
              <a:spcBef>
                <a:spcPts val="0"/>
              </a:spcBef>
              <a:spcAft>
                <a:spcPts val="0"/>
              </a:spcAft>
              <a:buSzPts val="1100"/>
              <a:buChar char="-"/>
            </a:pPr>
            <a:r>
              <a:rPr lang="en" dirty="0"/>
              <a:t>We now have </a:t>
            </a:r>
            <a:r>
              <a:rPr lang="en" dirty="0" smtClean="0"/>
              <a:t>a</a:t>
            </a:r>
            <a:r>
              <a:rPr lang="en" baseline="0" dirty="0" smtClean="0"/>
              <a:t> working </a:t>
            </a:r>
            <a:r>
              <a:rPr lang="en" dirty="0" smtClean="0"/>
              <a:t>infrastructure </a:t>
            </a:r>
            <a:r>
              <a:rPr lang="en" dirty="0"/>
              <a:t>to </a:t>
            </a:r>
            <a:r>
              <a:rPr lang="en" dirty="0" smtClean="0"/>
              <a:t>service</a:t>
            </a:r>
            <a:r>
              <a:rPr lang="en" baseline="0" dirty="0" smtClean="0"/>
              <a:t> </a:t>
            </a:r>
            <a:r>
              <a:rPr lang="en" dirty="0" smtClean="0"/>
              <a:t>exhibition demands, </a:t>
            </a:r>
            <a:r>
              <a:rPr lang="en" dirty="0"/>
              <a:t>and despite teething problems, </a:t>
            </a:r>
            <a:r>
              <a:rPr lang="en" dirty="0" smtClean="0"/>
              <a:t>are continually developing </a:t>
            </a:r>
            <a:r>
              <a:rPr lang="en" dirty="0"/>
              <a:t>workflows and systems to meet these needs</a:t>
            </a:r>
            <a:endParaRPr dirty="0"/>
          </a:p>
          <a:p>
            <a:pPr marL="457200" lvl="0" indent="-298450" rtl="0">
              <a:spcBef>
                <a:spcPts val="0"/>
              </a:spcBef>
              <a:spcAft>
                <a:spcPts val="0"/>
              </a:spcAft>
              <a:buSzPts val="1100"/>
              <a:buChar char="-"/>
            </a:pPr>
            <a:r>
              <a:rPr lang="en" dirty="0"/>
              <a:t>All this activity has definitely made a difference in terms of support within our institution, including </a:t>
            </a:r>
            <a:r>
              <a:rPr lang="en" dirty="0" smtClean="0"/>
              <a:t>increased supply</a:t>
            </a:r>
            <a:r>
              <a:rPr lang="en" baseline="0" dirty="0" smtClean="0"/>
              <a:t> budgets a</a:t>
            </a:r>
            <a:r>
              <a:rPr lang="en-US" baseline="0" dirty="0" err="1" smtClean="0"/>
              <a:t>nd</a:t>
            </a:r>
            <a:r>
              <a:rPr lang="en" baseline="0" dirty="0" smtClean="0"/>
              <a:t> the ability to refit our vaults</a:t>
            </a:r>
            <a:r>
              <a:rPr lang="en" dirty="0" smtClean="0"/>
              <a:t>.</a:t>
            </a:r>
          </a:p>
          <a:p>
            <a:pPr marL="457200" lvl="0" indent="-298450" rtl="0">
              <a:spcBef>
                <a:spcPts val="0"/>
              </a:spcBef>
              <a:spcAft>
                <a:spcPts val="0"/>
              </a:spcAft>
              <a:buSzPts val="1100"/>
              <a:buChar char="-"/>
            </a:pPr>
            <a:r>
              <a:rPr lang="en" dirty="0" smtClean="0"/>
              <a:t>Having the Wright archive in our holdings</a:t>
            </a:r>
            <a:r>
              <a:rPr lang="en" baseline="0" dirty="0" smtClean="0"/>
              <a:t> and the experience of supporting major exhibitions at MoMA has definitely increased Avery’s profile. In the last two years, Avery has taken the lead on two additional Wright exhibitions: one at Columbia’s Wallach Gallery in 2017 and the other in Turin, Italy in March this year. </a:t>
            </a:r>
          </a:p>
          <a:p>
            <a:pPr marL="158750" lvl="0" indent="0" rtl="0">
              <a:spcBef>
                <a:spcPts val="0"/>
              </a:spcBef>
              <a:spcAft>
                <a:spcPts val="0"/>
              </a:spcAft>
              <a:buSzPts val="1100"/>
              <a:buNone/>
            </a:pPr>
            <a:endParaRPr lang="en" baseline="0" dirty="0" smtClean="0"/>
          </a:p>
          <a:p>
            <a:pPr marL="158750" lvl="0" indent="0">
              <a:spcBef>
                <a:spcPts val="0"/>
              </a:spcBef>
              <a:spcAft>
                <a:spcPts val="0"/>
              </a:spcAft>
              <a:buSzPts val="1100"/>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p:txBody>
      </p:sp>
    </p:spTree>
    <p:extLst>
      <p:ext uri="{BB962C8B-B14F-4D97-AF65-F5344CB8AC3E}">
        <p14:creationId xmlns:p14="http://schemas.microsoft.com/office/powerpoint/2010/main" val="1462609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f8d5c10e4_0_1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f8d5c10e4_0_1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dirty="0"/>
              <a:t>Shelley </a:t>
            </a:r>
            <a:endParaRPr b="1" dirty="0"/>
          </a:p>
          <a:p>
            <a:pPr marL="0" lvl="0" indent="0">
              <a:spcBef>
                <a:spcPts val="0"/>
              </a:spcBef>
              <a:spcAft>
                <a:spcPts val="0"/>
              </a:spcAft>
              <a:buNone/>
            </a:pPr>
            <a:endParaRPr dirty="0"/>
          </a:p>
          <a:p>
            <a:pPr marL="0" lvl="0" indent="0">
              <a:spcBef>
                <a:spcPts val="0"/>
              </a:spcBef>
              <a:spcAft>
                <a:spcPts val="0"/>
              </a:spcAft>
              <a:buNone/>
            </a:pPr>
            <a:r>
              <a:rPr lang="en" dirty="0"/>
              <a:t>One of the biggest </a:t>
            </a:r>
            <a:r>
              <a:rPr lang="en" dirty="0" smtClean="0"/>
              <a:t>takeaways </a:t>
            </a:r>
            <a:r>
              <a:rPr lang="en" dirty="0"/>
              <a:t>from this </a:t>
            </a:r>
            <a:r>
              <a:rPr lang="en" dirty="0" smtClean="0"/>
              <a:t>collaboration for us has been that archival processing and exhibition planning will</a:t>
            </a:r>
            <a:r>
              <a:rPr lang="en" baseline="0" dirty="0" smtClean="0"/>
              <a:t> inevitably mean </a:t>
            </a:r>
            <a:r>
              <a:rPr lang="en" dirty="0" smtClean="0"/>
              <a:t>very different timelines and expectations,</a:t>
            </a:r>
            <a:r>
              <a:rPr lang="en" baseline="0" dirty="0" smtClean="0"/>
              <a:t> it’s important to be flexible in the reconciling of these </a:t>
            </a:r>
            <a:r>
              <a:rPr lang="en" dirty="0" smtClean="0"/>
              <a:t>two </a:t>
            </a:r>
            <a:r>
              <a:rPr lang="en" dirty="0"/>
              <a:t>different </a:t>
            </a:r>
            <a:r>
              <a:rPr lang="en" dirty="0" smtClean="0"/>
              <a:t>agendas.</a:t>
            </a:r>
            <a:endParaRPr dirty="0"/>
          </a:p>
          <a:p>
            <a:pPr marL="0" lvl="0" indent="0">
              <a:spcBef>
                <a:spcPts val="0"/>
              </a:spcBef>
              <a:spcAft>
                <a:spcPts val="0"/>
              </a:spcAft>
              <a:buNone/>
            </a:pPr>
            <a:endParaRPr b="1" dirty="0"/>
          </a:p>
          <a:p>
            <a:pPr marL="0" lvl="0" indent="0">
              <a:spcBef>
                <a:spcPts val="0"/>
              </a:spcBef>
              <a:spcAft>
                <a:spcPts val="0"/>
              </a:spcAft>
              <a:buNone/>
            </a:pPr>
            <a:r>
              <a:rPr lang="en" b="1" dirty="0"/>
              <a:t>Pamela</a:t>
            </a:r>
            <a:endParaRPr b="1" dirty="0"/>
          </a:p>
          <a:p>
            <a:pPr marL="0" lvl="0" indent="0">
              <a:spcBef>
                <a:spcPts val="0"/>
              </a:spcBef>
              <a:spcAft>
                <a:spcPts val="0"/>
              </a:spcAft>
              <a:buNone/>
            </a:pPr>
            <a:endParaRPr dirty="0"/>
          </a:p>
          <a:p>
            <a:pPr marL="0" lvl="0" indent="0">
              <a:spcBef>
                <a:spcPts val="0"/>
              </a:spcBef>
              <a:spcAft>
                <a:spcPts val="0"/>
              </a:spcAft>
              <a:buNone/>
            </a:pPr>
            <a:r>
              <a:rPr lang="en" dirty="0" smtClean="0"/>
              <a:t>And </a:t>
            </a:r>
            <a:r>
              <a:rPr lang="en" dirty="0"/>
              <a:t>finally, with a joint collection, we all now have to deal with a very long credit line...</a:t>
            </a:r>
            <a:endParaRPr dirty="0"/>
          </a:p>
          <a:p>
            <a:pPr marL="0" lvl="0" indent="0">
              <a:spcBef>
                <a:spcPts val="0"/>
              </a:spcBef>
              <a:spcAft>
                <a:spcPts val="0"/>
              </a:spcAft>
              <a:buNone/>
            </a:pPr>
            <a:endParaRPr dirty="0"/>
          </a:p>
          <a:p>
            <a:pPr marL="0" lvl="0" indent="0">
              <a:spcBef>
                <a:spcPts val="0"/>
              </a:spcBef>
              <a:spcAft>
                <a:spcPts val="0"/>
              </a:spcAft>
              <a:buNone/>
            </a:pPr>
            <a:r>
              <a:rPr lang="en" dirty="0"/>
              <a:t>We’d love from you if you’ve had similar experiences, especially if you </a:t>
            </a:r>
            <a:r>
              <a:rPr lang="en" dirty="0" smtClean="0"/>
              <a:t>have </a:t>
            </a:r>
            <a:r>
              <a:rPr lang="en" dirty="0"/>
              <a:t>also </a:t>
            </a:r>
            <a:r>
              <a:rPr lang="en" dirty="0" smtClean="0"/>
              <a:t>had to balance </a:t>
            </a:r>
            <a:r>
              <a:rPr lang="en" dirty="0"/>
              <a:t>processing needs of a large collection with an active exhibition programme</a:t>
            </a:r>
            <a:r>
              <a:rPr lang="en" dirty="0" smtClean="0"/>
              <a:t>.</a:t>
            </a:r>
            <a:endParaRPr lang="en-US" dirty="0" smtClean="0"/>
          </a:p>
          <a:p>
            <a:pPr marL="0" lvl="0" indent="0">
              <a:spcBef>
                <a:spcPts val="0"/>
              </a:spcBef>
              <a:spcAft>
                <a:spcPts val="0"/>
              </a:spcAft>
              <a:buNone/>
            </a:pPr>
            <a:endParaRPr lang="en-US" dirty="0" smtClean="0"/>
          </a:p>
          <a:p>
            <a:pPr marL="0" lvl="0" indent="0">
              <a:spcBef>
                <a:spcPts val="0"/>
              </a:spcBef>
              <a:spcAft>
                <a:spcPts val="0"/>
              </a:spcAft>
              <a:buNone/>
            </a:pPr>
            <a:r>
              <a:rPr lang="en-US" dirty="0" smtClean="0"/>
              <a:t>Thank you!</a:t>
            </a:r>
            <a:endParaRPr dirty="0"/>
          </a:p>
        </p:txBody>
      </p:sp>
    </p:spTree>
    <p:extLst>
      <p:ext uri="{BB962C8B-B14F-4D97-AF65-F5344CB8AC3E}">
        <p14:creationId xmlns:p14="http://schemas.microsoft.com/office/powerpoint/2010/main" val="331497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285875"/>
            <a:ext cx="2951400" cy="1428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latin typeface="Malgun Gothic" pitchFamily="34" charset="-127"/>
                <a:ea typeface="Malgun Gothic" pitchFamily="34" charset="-127"/>
                <a:cs typeface="Lora"/>
                <a:sym typeface="Lora"/>
              </a:rPr>
              <a:t>Modeling Collaboration</a:t>
            </a:r>
            <a:endParaRPr dirty="0">
              <a:latin typeface="Malgun Gothic" pitchFamily="34" charset="-127"/>
              <a:ea typeface="Malgun Gothic" pitchFamily="34" charset="-127"/>
              <a:cs typeface="Lora"/>
              <a:sym typeface="Lora"/>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latin typeface="Lato"/>
                <a:ea typeface="Lato"/>
                <a:cs typeface="Lato"/>
                <a:sym typeface="Lato"/>
              </a:rPr>
              <a:t>The Frank Lloyd Wright Foundation Archives: </a:t>
            </a:r>
            <a:endParaRPr dirty="0">
              <a:latin typeface="Lato"/>
              <a:ea typeface="Lato"/>
              <a:cs typeface="Lato"/>
              <a:sym typeface="Lato"/>
            </a:endParaRPr>
          </a:p>
          <a:p>
            <a:pPr marL="0" lvl="0" indent="0" rtl="0">
              <a:spcBef>
                <a:spcPts val="0"/>
              </a:spcBef>
              <a:spcAft>
                <a:spcPts val="0"/>
              </a:spcAft>
              <a:buNone/>
            </a:pPr>
            <a:r>
              <a:rPr lang="en" dirty="0">
                <a:latin typeface="Lato"/>
                <a:ea typeface="Lato"/>
                <a:cs typeface="Lato"/>
                <a:sym typeface="Lato"/>
              </a:rPr>
              <a:t>A Case Study in Joint Stewardship</a:t>
            </a:r>
            <a:endParaRPr dirty="0">
              <a:latin typeface="Lato"/>
              <a:ea typeface="Lato"/>
              <a:cs typeface="Lato"/>
              <a:sym typeface="Lato"/>
            </a:endParaRPr>
          </a:p>
        </p:txBody>
      </p:sp>
      <p:sp>
        <p:nvSpPr>
          <p:cNvPr id="61" name="Google Shape;61;p13"/>
          <p:cNvSpPr txBox="1"/>
          <p:nvPr/>
        </p:nvSpPr>
        <p:spPr>
          <a:xfrm>
            <a:off x="-50" y="4382800"/>
            <a:ext cx="9144000" cy="70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Lato"/>
                <a:ea typeface="Lato"/>
                <a:cs typeface="Lato"/>
                <a:sym typeface="Lato"/>
              </a:rPr>
              <a:t>Pamela Casey &amp; Shelley Hayreh</a:t>
            </a:r>
            <a:endParaRPr sz="1800" dirty="0">
              <a:latin typeface="Lato"/>
              <a:ea typeface="Lato"/>
              <a:cs typeface="Lato"/>
              <a:sym typeface="Lato"/>
            </a:endParaRPr>
          </a:p>
          <a:p>
            <a:pPr marL="0" lvl="0" indent="0" algn="ctr" rtl="0">
              <a:spcBef>
                <a:spcPts val="0"/>
              </a:spcBef>
              <a:spcAft>
                <a:spcPts val="0"/>
              </a:spcAft>
              <a:buNone/>
            </a:pPr>
            <a:r>
              <a:rPr lang="en" sz="1800" dirty="0">
                <a:latin typeface="Lato"/>
                <a:ea typeface="Lato"/>
                <a:cs typeface="Lato"/>
                <a:sym typeface="Lato"/>
              </a:rPr>
              <a:t>Avery Drawings &amp; Archives</a:t>
            </a:r>
            <a:endParaRPr sz="1800" dirty="0">
              <a:latin typeface="Lato"/>
              <a:ea typeface="Lato"/>
              <a:cs typeface="Lato"/>
              <a:sym typeface="Lato"/>
            </a:endParaRPr>
          </a:p>
          <a:p>
            <a:pPr marL="0" lvl="0" indent="0" algn="ctr" rtl="0">
              <a:spcBef>
                <a:spcPts val="0"/>
              </a:spcBef>
              <a:spcAft>
                <a:spcPts val="0"/>
              </a:spcAft>
              <a:buNone/>
            </a:pPr>
            <a:endParaRPr sz="1800" dirty="0">
              <a:latin typeface="Lato"/>
              <a:ea typeface="Lato"/>
              <a:cs typeface="Lato"/>
              <a:sym typeface="Lato"/>
            </a:endParaRPr>
          </a:p>
        </p:txBody>
      </p:sp>
      <p:sp>
        <p:nvSpPr>
          <p:cNvPr id="62" name="Google Shape;62;p13"/>
          <p:cNvSpPr txBox="1"/>
          <p:nvPr/>
        </p:nvSpPr>
        <p:spPr>
          <a:xfrm>
            <a:off x="18850" y="104375"/>
            <a:ext cx="9125100" cy="51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Lato"/>
                <a:ea typeface="Lato"/>
                <a:cs typeface="Lato"/>
                <a:sym typeface="Lato"/>
              </a:rPr>
              <a:t>SAA Research Forum, Washington, D.C. , 14 August 2018</a:t>
            </a:r>
            <a:endParaRPr sz="1800" dirty="0">
              <a:latin typeface="Lato"/>
              <a:ea typeface="Lato"/>
              <a:cs typeface="Lato"/>
              <a:sym typeface="Lato"/>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Lato"/>
                <a:ea typeface="Lato"/>
                <a:cs typeface="Lato"/>
                <a:sym typeface="Lato"/>
              </a:rPr>
              <a:t>Overview</a:t>
            </a:r>
            <a:r>
              <a:rPr lang="en">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68" name="Google Shape;68;p14"/>
          <p:cNvSpPr txBox="1">
            <a:spLocks noGrp="1"/>
          </p:cNvSpPr>
          <p:nvPr>
            <p:ph type="body" idx="1"/>
          </p:nvPr>
        </p:nvSpPr>
        <p:spPr>
          <a:xfrm>
            <a:off x="311700" y="1201500"/>
            <a:ext cx="8520600" cy="3549000"/>
          </a:xfrm>
          <a:prstGeom prst="rect">
            <a:avLst/>
          </a:prstGeom>
        </p:spPr>
        <p:txBody>
          <a:bodyPr spcFirstLastPara="1" wrap="square" lIns="91425" tIns="91425" rIns="91425" bIns="91425" anchor="t" anchorCtr="0">
            <a:noAutofit/>
          </a:bodyPr>
          <a:lstStyle/>
          <a:p>
            <a:pPr>
              <a:lnSpc>
                <a:spcPct val="150000"/>
              </a:lnSpc>
            </a:pPr>
            <a:r>
              <a:rPr lang="en" b="1" dirty="0" smtClean="0"/>
              <a:t>Partners </a:t>
            </a:r>
            <a:endParaRPr b="1" dirty="0"/>
          </a:p>
          <a:p>
            <a:pPr marL="457200" lvl="0" indent="-342900" rtl="0">
              <a:lnSpc>
                <a:spcPct val="150000"/>
              </a:lnSpc>
              <a:spcBef>
                <a:spcPts val="0"/>
              </a:spcBef>
              <a:spcAft>
                <a:spcPts val="0"/>
              </a:spcAft>
              <a:buSzPts val="1800"/>
              <a:buChar char="●"/>
            </a:pPr>
            <a:r>
              <a:rPr lang="en" b="1" dirty="0"/>
              <a:t>Collection Scope</a:t>
            </a:r>
            <a:endParaRPr b="1" dirty="0"/>
          </a:p>
          <a:p>
            <a:pPr marL="457200" lvl="0" indent="-342900" rtl="0">
              <a:lnSpc>
                <a:spcPct val="150000"/>
              </a:lnSpc>
              <a:spcBef>
                <a:spcPts val="0"/>
              </a:spcBef>
              <a:spcAft>
                <a:spcPts val="0"/>
              </a:spcAft>
              <a:buSzPts val="1800"/>
              <a:buChar char="●"/>
            </a:pPr>
            <a:r>
              <a:rPr lang="en" b="1" dirty="0" smtClean="0"/>
              <a:t>Expectations &amp; Deliverables</a:t>
            </a:r>
          </a:p>
          <a:p>
            <a:pPr marL="457200" lvl="0" indent="-342900" rtl="0">
              <a:lnSpc>
                <a:spcPct val="150000"/>
              </a:lnSpc>
              <a:spcBef>
                <a:spcPts val="0"/>
              </a:spcBef>
              <a:spcAft>
                <a:spcPts val="0"/>
              </a:spcAft>
              <a:buSzPts val="1800"/>
              <a:buChar char="●"/>
            </a:pPr>
            <a:r>
              <a:rPr lang="en" b="1" dirty="0" smtClean="0"/>
              <a:t>Processing Challenges</a:t>
            </a:r>
          </a:p>
          <a:p>
            <a:pPr marL="457200" lvl="0" indent="-342900" rtl="0">
              <a:lnSpc>
                <a:spcPct val="150000"/>
              </a:lnSpc>
              <a:spcBef>
                <a:spcPts val="0"/>
              </a:spcBef>
              <a:spcAft>
                <a:spcPts val="0"/>
              </a:spcAft>
              <a:buSzPts val="1800"/>
              <a:buChar char="●"/>
            </a:pPr>
            <a:r>
              <a:rPr lang="en" b="1" dirty="0" smtClean="0"/>
              <a:t>Outcomes and Takeaways</a:t>
            </a:r>
            <a:endParaRPr b="1" dirty="0"/>
          </a:p>
          <a:p>
            <a:pPr marL="0" lvl="0" indent="0" algn="l" rtl="0">
              <a:lnSpc>
                <a:spcPct val="100000"/>
              </a:lnSpc>
              <a:spcBef>
                <a:spcPts val="0"/>
              </a:spcBef>
              <a:spcAft>
                <a:spcPts val="0"/>
              </a:spcAft>
              <a:buNone/>
            </a:pPr>
            <a:endParaRPr lang="en" sz="1100" dirty="0" smtClean="0">
              <a:latin typeface="Lora"/>
              <a:ea typeface="Lora"/>
              <a:cs typeface="Lora"/>
              <a:sym typeface="Lora"/>
            </a:endParaRPr>
          </a:p>
          <a:p>
            <a:pPr marL="0" lvl="0" indent="0" algn="l" rtl="0">
              <a:lnSpc>
                <a:spcPct val="100000"/>
              </a:lnSpc>
              <a:spcBef>
                <a:spcPts val="0"/>
              </a:spcBef>
              <a:spcAft>
                <a:spcPts val="0"/>
              </a:spcAft>
              <a:buNone/>
            </a:pPr>
            <a:endParaRPr lang="en" sz="1100" dirty="0">
              <a:latin typeface="Lora"/>
              <a:ea typeface="Lora"/>
              <a:cs typeface="Lora"/>
              <a:sym typeface="Lora"/>
            </a:endParaRPr>
          </a:p>
          <a:p>
            <a:pPr marL="0" lvl="0" indent="0" algn="l" rtl="0">
              <a:lnSpc>
                <a:spcPct val="100000"/>
              </a:lnSpc>
              <a:spcBef>
                <a:spcPts val="0"/>
              </a:spcBef>
              <a:spcAft>
                <a:spcPts val="0"/>
              </a:spcAft>
              <a:buNone/>
            </a:pPr>
            <a:endParaRPr lang="en" sz="1100" dirty="0" smtClean="0">
              <a:latin typeface="Lora"/>
              <a:ea typeface="Lora"/>
              <a:cs typeface="Lora"/>
              <a:sym typeface="Lora"/>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98279" y="856648"/>
            <a:ext cx="5092938" cy="339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98279" y="4254366"/>
            <a:ext cx="5092937" cy="738664"/>
          </a:xfrm>
          <a:prstGeom prst="rect">
            <a:avLst/>
          </a:prstGeom>
          <a:noFill/>
        </p:spPr>
        <p:txBody>
          <a:bodyPr wrap="square" rtlCol="0">
            <a:spAutoFit/>
          </a:bodyPr>
          <a:lstStyle/>
          <a:p>
            <a:r>
              <a:rPr lang="en-US" dirty="0" smtClean="0">
                <a:solidFill>
                  <a:schemeClr val="bg1">
                    <a:lumMod val="50000"/>
                  </a:schemeClr>
                </a:solidFill>
                <a:latin typeface="Lato" charset="0"/>
              </a:rPr>
              <a:t>Installation view of the </a:t>
            </a:r>
            <a:r>
              <a:rPr lang="en-US" dirty="0" err="1" smtClean="0">
                <a:solidFill>
                  <a:schemeClr val="bg1">
                    <a:lumMod val="50000"/>
                  </a:schemeClr>
                </a:solidFill>
                <a:latin typeface="Lato" charset="0"/>
              </a:rPr>
              <a:t>MoMA</a:t>
            </a:r>
            <a:r>
              <a:rPr lang="en-US" dirty="0" smtClean="0">
                <a:solidFill>
                  <a:schemeClr val="bg1">
                    <a:lumMod val="50000"/>
                  </a:schemeClr>
                </a:solidFill>
                <a:latin typeface="Lato" charset="0"/>
              </a:rPr>
              <a:t> exhibition, “Frank Lloyd Wright at 150: Unpacking the Archive” (June </a:t>
            </a:r>
            <a:r>
              <a:rPr lang="en-US" dirty="0">
                <a:solidFill>
                  <a:schemeClr val="bg1">
                    <a:lumMod val="50000"/>
                  </a:schemeClr>
                </a:solidFill>
                <a:latin typeface="Lato" charset="0"/>
              </a:rPr>
              <a:t>to October 2017</a:t>
            </a:r>
            <a:r>
              <a:rPr lang="en-US" dirty="0" smtClean="0">
                <a:solidFill>
                  <a:schemeClr val="bg1">
                    <a:lumMod val="50000"/>
                  </a:schemeClr>
                </a:solidFill>
                <a:latin typeface="Lato" charset="0"/>
              </a:rPr>
              <a:t>), photograph by Robert Gerhardt</a:t>
            </a:r>
            <a:endParaRPr lang="en-US" dirty="0">
              <a:solidFill>
                <a:schemeClr val="bg1">
                  <a:lumMod val="50000"/>
                </a:schemeClr>
              </a:solidFill>
              <a:latin typeface="Lato"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Lato"/>
                <a:ea typeface="Lato"/>
                <a:cs typeface="Lato"/>
                <a:sym typeface="Lato"/>
              </a:rPr>
              <a:t>Partners in Joint Stewardship</a:t>
            </a:r>
            <a:endParaRPr dirty="0">
              <a:latin typeface="Lato"/>
              <a:ea typeface="Lato"/>
              <a:cs typeface="Lato"/>
              <a:sym typeface="Lato"/>
            </a:endParaRPr>
          </a:p>
        </p:txBody>
      </p:sp>
      <p:sp>
        <p:nvSpPr>
          <p:cNvPr id="75" name="Google Shape;75;p15"/>
          <p:cNvSpPr txBox="1">
            <a:spLocks noGrp="1"/>
          </p:cNvSpPr>
          <p:nvPr>
            <p:ph type="body" idx="1"/>
          </p:nvPr>
        </p:nvSpPr>
        <p:spPr>
          <a:xfrm>
            <a:off x="311700" y="1299410"/>
            <a:ext cx="8520600" cy="3594939"/>
          </a:xfrm>
          <a:prstGeom prst="rect">
            <a:avLst/>
          </a:prstGeom>
        </p:spPr>
        <p:txBody>
          <a:bodyPr spcFirstLastPara="1" wrap="square" lIns="91425" tIns="91425" rIns="91425" bIns="91425" anchor="t" anchorCtr="0">
            <a:noAutofit/>
          </a:bodyPr>
          <a:lstStyle/>
          <a:p>
            <a:pPr marL="914400" lvl="0" indent="457200" rtl="0">
              <a:lnSpc>
                <a:spcPct val="100000"/>
              </a:lnSpc>
              <a:spcBef>
                <a:spcPts val="1600"/>
              </a:spcBef>
              <a:spcAft>
                <a:spcPts val="0"/>
              </a:spcAft>
              <a:buNone/>
            </a:pPr>
            <a:r>
              <a:rPr lang="en" b="1" dirty="0" smtClean="0"/>
              <a:t>Avery Architectural &amp; Fine Arts Library, Columbia University</a:t>
            </a:r>
            <a:endParaRPr b="1" dirty="0" smtClean="0"/>
          </a:p>
          <a:p>
            <a:pPr marL="0" lvl="0" indent="457200" rtl="0">
              <a:lnSpc>
                <a:spcPct val="100000"/>
              </a:lnSpc>
              <a:spcBef>
                <a:spcPts val="0"/>
              </a:spcBef>
              <a:spcAft>
                <a:spcPts val="0"/>
              </a:spcAft>
              <a:buNone/>
            </a:pPr>
            <a:endParaRPr b="1" dirty="0"/>
          </a:p>
          <a:p>
            <a:pPr marL="914400" lvl="0" indent="457200" rtl="0">
              <a:lnSpc>
                <a:spcPct val="100000"/>
              </a:lnSpc>
              <a:spcBef>
                <a:spcPts val="1600"/>
              </a:spcBef>
              <a:spcAft>
                <a:spcPts val="0"/>
              </a:spcAft>
              <a:buNone/>
            </a:pPr>
            <a:endParaRPr lang="en" b="1" dirty="0" smtClean="0"/>
          </a:p>
          <a:p>
            <a:pPr marL="914400" lvl="0" indent="457200" rtl="0">
              <a:lnSpc>
                <a:spcPct val="100000"/>
              </a:lnSpc>
              <a:spcBef>
                <a:spcPts val="1600"/>
              </a:spcBef>
              <a:spcAft>
                <a:spcPts val="0"/>
              </a:spcAft>
              <a:buNone/>
            </a:pPr>
            <a:r>
              <a:rPr lang="en" b="1" dirty="0" smtClean="0"/>
              <a:t>The Museum </a:t>
            </a:r>
            <a:r>
              <a:rPr lang="en" b="1" dirty="0"/>
              <a:t>of Modern Art </a:t>
            </a:r>
            <a:endParaRPr b="1" dirty="0"/>
          </a:p>
          <a:p>
            <a:pPr marL="914400" lvl="0" indent="457200" rtl="0">
              <a:lnSpc>
                <a:spcPct val="100000"/>
              </a:lnSpc>
              <a:spcBef>
                <a:spcPts val="0"/>
              </a:spcBef>
              <a:spcAft>
                <a:spcPts val="0"/>
              </a:spcAft>
              <a:buNone/>
            </a:pPr>
            <a:endParaRPr b="1" dirty="0"/>
          </a:p>
          <a:p>
            <a:pPr marL="914400" lvl="0" indent="457200" rtl="0">
              <a:lnSpc>
                <a:spcPct val="100000"/>
              </a:lnSpc>
              <a:spcBef>
                <a:spcPts val="0"/>
              </a:spcBef>
              <a:spcAft>
                <a:spcPts val="0"/>
              </a:spcAft>
              <a:buNone/>
            </a:pPr>
            <a:endParaRPr lang="en" b="1" dirty="0" smtClean="0"/>
          </a:p>
          <a:p>
            <a:pPr marL="914400" lvl="0" indent="457200" rtl="0">
              <a:lnSpc>
                <a:spcPct val="100000"/>
              </a:lnSpc>
              <a:spcBef>
                <a:spcPts val="0"/>
              </a:spcBef>
              <a:spcAft>
                <a:spcPts val="0"/>
              </a:spcAft>
              <a:buNone/>
            </a:pPr>
            <a:endParaRPr lang="en" b="1" dirty="0" smtClean="0"/>
          </a:p>
          <a:p>
            <a:pPr marL="914400" lvl="0" indent="457200" rtl="0">
              <a:lnSpc>
                <a:spcPct val="100000"/>
              </a:lnSpc>
              <a:spcBef>
                <a:spcPts val="0"/>
              </a:spcBef>
              <a:spcAft>
                <a:spcPts val="0"/>
              </a:spcAft>
              <a:buNone/>
            </a:pPr>
            <a:r>
              <a:rPr lang="en" b="1" dirty="0" smtClean="0"/>
              <a:t>The Frank </a:t>
            </a:r>
            <a:r>
              <a:rPr lang="en" b="1" dirty="0"/>
              <a:t>Lloyd Wright </a:t>
            </a:r>
            <a:r>
              <a:rPr lang="en" b="1" dirty="0" smtClean="0"/>
              <a:t>Foundation</a:t>
            </a:r>
            <a:endParaRPr dirty="0"/>
          </a:p>
          <a:p>
            <a:pPr marL="0" lvl="0" indent="0">
              <a:spcBef>
                <a:spcPts val="1600"/>
              </a:spcBef>
              <a:spcAft>
                <a:spcPts val="1600"/>
              </a:spcAft>
              <a:buNone/>
            </a:pPr>
            <a:endParaRPr dirty="0"/>
          </a:p>
        </p:txBody>
      </p:sp>
      <p:pic>
        <p:nvPicPr>
          <p:cNvPr id="76" name="Google Shape;76;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8275" y="1499175"/>
            <a:ext cx="976150" cy="976150"/>
          </a:xfrm>
          <a:prstGeom prst="rect">
            <a:avLst/>
          </a:prstGeom>
          <a:noFill/>
          <a:ln>
            <a:noFill/>
          </a:ln>
        </p:spPr>
      </p:pic>
      <p:pic>
        <p:nvPicPr>
          <p:cNvPr id="77" name="Google Shape;77;p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08274" y="2571749"/>
            <a:ext cx="976150" cy="976150"/>
          </a:xfrm>
          <a:prstGeom prst="rect">
            <a:avLst/>
          </a:prstGeom>
          <a:noFill/>
          <a:ln>
            <a:noFill/>
          </a:ln>
        </p:spPr>
      </p:pic>
      <p:pic>
        <p:nvPicPr>
          <p:cNvPr id="78" name="Google Shape;78;p1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53049" y="3644325"/>
            <a:ext cx="886622" cy="1071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03590" y="276900"/>
            <a:ext cx="8520600" cy="585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smtClean="0">
                <a:latin typeface="Lato"/>
                <a:ea typeface="Lato"/>
                <a:cs typeface="Lato"/>
                <a:sym typeface="Lato"/>
              </a:rPr>
              <a:t>Frank </a:t>
            </a:r>
            <a:r>
              <a:rPr lang="en" dirty="0">
                <a:latin typeface="Lato"/>
                <a:ea typeface="Lato"/>
                <a:cs typeface="Lato"/>
                <a:sym typeface="Lato"/>
              </a:rPr>
              <a:t>Lloyd Wright Foundation Archives</a:t>
            </a:r>
            <a:endParaRPr dirty="0">
              <a:latin typeface="Lato"/>
              <a:ea typeface="Lato"/>
              <a:cs typeface="Lato"/>
              <a:sym typeface="Lato"/>
            </a:endParaRPr>
          </a:p>
        </p:txBody>
      </p:sp>
      <p:sp>
        <p:nvSpPr>
          <p:cNvPr id="84" name="Google Shape;84;p16"/>
          <p:cNvSpPr txBox="1">
            <a:spLocks noGrp="1"/>
          </p:cNvSpPr>
          <p:nvPr>
            <p:ph type="body" idx="1"/>
          </p:nvPr>
        </p:nvSpPr>
        <p:spPr>
          <a:xfrm>
            <a:off x="217100" y="862199"/>
            <a:ext cx="4543200" cy="4056309"/>
          </a:xfrm>
          <a:prstGeom prst="rect">
            <a:avLst/>
          </a:prstGeom>
        </p:spPr>
        <p:txBody>
          <a:bodyPr spcFirstLastPara="1" wrap="square" lIns="91425" tIns="91425" rIns="91425" bIns="91425" anchor="t" anchorCtr="0">
            <a:noAutofit/>
          </a:bodyPr>
          <a:lstStyle/>
          <a:p>
            <a:pPr marL="0" lvl="0" indent="0" rtl="0">
              <a:spcBef>
                <a:spcPts val="1600"/>
              </a:spcBef>
              <a:spcAft>
                <a:spcPts val="0"/>
              </a:spcAft>
              <a:buNone/>
            </a:pPr>
            <a:r>
              <a:rPr lang="en" b="1" dirty="0" smtClean="0"/>
              <a:t>Avery Drawings &amp; Archives: </a:t>
            </a:r>
            <a:endParaRPr b="1" dirty="0"/>
          </a:p>
          <a:p>
            <a:pPr marL="285750" indent="-285750">
              <a:spcBef>
                <a:spcPts val="1600"/>
              </a:spcBef>
            </a:pPr>
            <a:r>
              <a:rPr lang="en" dirty="0" smtClean="0"/>
              <a:t>3 collection ingests 2013-2016</a:t>
            </a:r>
          </a:p>
          <a:p>
            <a:pPr marL="285750" indent="-285750">
              <a:spcBef>
                <a:spcPts val="1600"/>
              </a:spcBef>
            </a:pPr>
            <a:r>
              <a:rPr lang="en-US" dirty="0" smtClean="0"/>
              <a:t>T</a:t>
            </a:r>
            <a:r>
              <a:rPr lang="en" dirty="0" smtClean="0"/>
              <a:t>otal extent ca. 70,000 drawings and    ca. 1,700 linear feet of records</a:t>
            </a:r>
          </a:p>
          <a:p>
            <a:pPr marL="285750" indent="-285750">
              <a:spcBef>
                <a:spcPts val="1600"/>
              </a:spcBef>
            </a:pPr>
            <a:r>
              <a:rPr lang="en" dirty="0" smtClean="0"/>
              <a:t>Provides all public services to collection</a:t>
            </a:r>
          </a:p>
          <a:p>
            <a:pPr marL="0" lvl="0" indent="0" rtl="0">
              <a:spcBef>
                <a:spcPts val="1600"/>
              </a:spcBef>
              <a:spcAft>
                <a:spcPts val="0"/>
              </a:spcAft>
              <a:buNone/>
            </a:pPr>
            <a:r>
              <a:rPr lang="en" b="1" dirty="0" smtClean="0"/>
              <a:t>MoMA</a:t>
            </a:r>
            <a:r>
              <a:rPr lang="en" b="1" dirty="0"/>
              <a:t>: </a:t>
            </a:r>
            <a:endParaRPr b="1" dirty="0"/>
          </a:p>
          <a:p>
            <a:pPr marL="285750" indent="-285750">
              <a:spcBef>
                <a:spcPts val="1600"/>
              </a:spcBef>
            </a:pPr>
            <a:r>
              <a:rPr lang="en" dirty="0" smtClean="0"/>
              <a:t>62 </a:t>
            </a:r>
            <a:r>
              <a:rPr lang="en" dirty="0"/>
              <a:t>models and design </a:t>
            </a:r>
            <a:r>
              <a:rPr lang="en" dirty="0" smtClean="0"/>
              <a:t>prototypes</a:t>
            </a:r>
          </a:p>
          <a:p>
            <a:pPr marL="285750" indent="-285750">
              <a:spcBef>
                <a:spcPts val="1600"/>
              </a:spcBef>
            </a:pPr>
            <a:r>
              <a:rPr lang="en" dirty="0" smtClean="0"/>
              <a:t>Limited to no public services</a:t>
            </a:r>
            <a:endParaRPr dirty="0"/>
          </a:p>
          <a:p>
            <a:pPr marL="0" lvl="0" indent="0" algn="r" rtl="0">
              <a:spcBef>
                <a:spcPts val="1600"/>
              </a:spcBef>
              <a:spcAft>
                <a:spcPts val="0"/>
              </a:spcAft>
              <a:buNone/>
            </a:pPr>
            <a:endParaRPr sz="1400" b="1" dirty="0"/>
          </a:p>
          <a:p>
            <a:pPr marL="0" lvl="0" indent="0" rtl="0">
              <a:spcBef>
                <a:spcPts val="1600"/>
              </a:spcBef>
              <a:spcAft>
                <a:spcPts val="0"/>
              </a:spcAft>
              <a:buNone/>
            </a:pPr>
            <a:endParaRPr b="1" dirty="0">
              <a:latin typeface="Lora"/>
              <a:ea typeface="Lora"/>
              <a:cs typeface="Lora"/>
              <a:sym typeface="Lora"/>
            </a:endParaRPr>
          </a:p>
          <a:p>
            <a:pPr marL="0" lvl="0" indent="0" rtl="0">
              <a:spcBef>
                <a:spcPts val="1600"/>
              </a:spcBef>
              <a:spcAft>
                <a:spcPts val="1600"/>
              </a:spcAft>
              <a:buNone/>
            </a:pPr>
            <a:endParaRPr b="1" dirty="0"/>
          </a:p>
        </p:txBody>
      </p:sp>
      <p:pic>
        <p:nvPicPr>
          <p:cNvPr id="85" name="Google Shape;85;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58627" y="862200"/>
            <a:ext cx="4142565" cy="3329424"/>
          </a:xfrm>
          <a:prstGeom prst="rect">
            <a:avLst/>
          </a:prstGeom>
          <a:noFill/>
          <a:ln>
            <a:noFill/>
          </a:ln>
        </p:spPr>
      </p:pic>
      <p:sp>
        <p:nvSpPr>
          <p:cNvPr id="86" name="Google Shape;86;p16"/>
          <p:cNvSpPr txBox="1"/>
          <p:nvPr/>
        </p:nvSpPr>
        <p:spPr>
          <a:xfrm>
            <a:off x="5013400" y="4191624"/>
            <a:ext cx="3980298" cy="823137"/>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dirty="0">
                <a:solidFill>
                  <a:schemeClr val="dk2"/>
                </a:solidFill>
                <a:latin typeface="Lato"/>
                <a:ea typeface="Lato"/>
                <a:cs typeface="Lato"/>
                <a:sym typeface="Lato"/>
              </a:rPr>
              <a:t>Frank Lloyd Wright, Hilda Rebay, Solomon </a:t>
            </a:r>
            <a:r>
              <a:rPr lang="en" dirty="0" smtClean="0">
                <a:solidFill>
                  <a:schemeClr val="dk2"/>
                </a:solidFill>
                <a:latin typeface="Lato"/>
                <a:ea typeface="Lato"/>
                <a:cs typeface="Lato"/>
                <a:sym typeface="Lato"/>
              </a:rPr>
              <a:t>Guggenheim at </a:t>
            </a:r>
            <a:r>
              <a:rPr lang="en" dirty="0">
                <a:solidFill>
                  <a:schemeClr val="dk2"/>
                </a:solidFill>
                <a:latin typeface="Lato"/>
                <a:ea typeface="Lato"/>
                <a:cs typeface="Lato"/>
                <a:sym typeface="Lato"/>
              </a:rPr>
              <a:t>the unveiling of the model </a:t>
            </a:r>
            <a:r>
              <a:rPr lang="en" dirty="0" smtClean="0">
                <a:solidFill>
                  <a:schemeClr val="dk2"/>
                </a:solidFill>
                <a:latin typeface="Lato"/>
                <a:ea typeface="Lato"/>
                <a:cs typeface="Lato"/>
                <a:sym typeface="Lato"/>
              </a:rPr>
              <a:t>(1945</a:t>
            </a:r>
            <a:r>
              <a:rPr lang="en" dirty="0">
                <a:solidFill>
                  <a:schemeClr val="dk2"/>
                </a:solidFill>
                <a:latin typeface="Lato"/>
                <a:ea typeface="Lato"/>
                <a:cs typeface="Lato"/>
                <a:sym typeface="Lato"/>
              </a:rPr>
              <a:t>) (PH#6805.0002)</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106425" y="124150"/>
            <a:ext cx="8939100" cy="1107884"/>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smtClean="0">
                <a:latin typeface="Lato"/>
                <a:ea typeface="Lato"/>
                <a:cs typeface="Lato"/>
                <a:sym typeface="Lato"/>
              </a:rPr>
              <a:t>Agreement Expectations and Deliverables: </a:t>
            </a:r>
            <a:endParaRPr sz="2800" dirty="0">
              <a:latin typeface="Lato"/>
              <a:ea typeface="Lato"/>
              <a:cs typeface="Lato"/>
              <a:sym typeface="Lato"/>
            </a:endParaRPr>
          </a:p>
          <a:p>
            <a:pPr marL="0" lvl="0" indent="0" algn="ctr">
              <a:spcBef>
                <a:spcPts val="0"/>
              </a:spcBef>
              <a:spcAft>
                <a:spcPts val="0"/>
              </a:spcAft>
              <a:buNone/>
            </a:pPr>
            <a:r>
              <a:rPr lang="en" sz="2800" b="0" dirty="0">
                <a:latin typeface="Lato"/>
                <a:ea typeface="Lato"/>
                <a:cs typeface="Lato"/>
                <a:sym typeface="Lato"/>
              </a:rPr>
              <a:t>Processing, Access, Education, </a:t>
            </a:r>
            <a:r>
              <a:rPr lang="en" sz="2800" b="0" dirty="0" smtClean="0">
                <a:latin typeface="Lato"/>
                <a:ea typeface="Lato"/>
                <a:cs typeface="Lato"/>
                <a:sym typeface="Lato"/>
              </a:rPr>
              <a:t>Exhibition(s)</a:t>
            </a:r>
            <a:endParaRPr sz="2800" b="0" dirty="0">
              <a:latin typeface="Lato"/>
              <a:ea typeface="Lato"/>
              <a:cs typeface="Lato"/>
              <a:sym typeface="Lato"/>
            </a:endParaRPr>
          </a:p>
        </p:txBody>
      </p:sp>
      <p:sp>
        <p:nvSpPr>
          <p:cNvPr id="92" name="Google Shape;92;p17"/>
          <p:cNvSpPr txBox="1">
            <a:spLocks noGrp="1"/>
          </p:cNvSpPr>
          <p:nvPr>
            <p:ph type="body" idx="4294967295"/>
          </p:nvPr>
        </p:nvSpPr>
        <p:spPr>
          <a:xfrm>
            <a:off x="217200" y="1222408"/>
            <a:ext cx="4056417" cy="3921167"/>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b="1" dirty="0"/>
              <a:t>Within the first </a:t>
            </a:r>
            <a:r>
              <a:rPr lang="en" b="1" dirty="0" smtClean="0"/>
              <a:t>year:</a:t>
            </a:r>
            <a:endParaRPr b="1" dirty="0"/>
          </a:p>
          <a:p>
            <a:pPr marL="0" lvl="0" indent="0" rtl="0">
              <a:lnSpc>
                <a:spcPct val="100000"/>
              </a:lnSpc>
              <a:spcBef>
                <a:spcPts val="0"/>
              </a:spcBef>
              <a:spcAft>
                <a:spcPts val="0"/>
              </a:spcAft>
              <a:buNone/>
            </a:pPr>
            <a:endParaRPr b="1" dirty="0"/>
          </a:p>
          <a:p>
            <a:pPr marL="457200" lvl="0" indent="-342900" rtl="0">
              <a:lnSpc>
                <a:spcPct val="100000"/>
              </a:lnSpc>
              <a:spcBef>
                <a:spcPts val="0"/>
              </a:spcBef>
              <a:spcAft>
                <a:spcPts val="0"/>
              </a:spcAft>
              <a:buSzPts val="1800"/>
              <a:buChar char="●"/>
            </a:pPr>
            <a:r>
              <a:rPr lang="en" dirty="0"/>
              <a:t>First co</a:t>
            </a:r>
            <a:r>
              <a:rPr lang="en" sz="1800" dirty="0"/>
              <a:t>llection </a:t>
            </a:r>
            <a:r>
              <a:rPr lang="en" dirty="0"/>
              <a:t>i</a:t>
            </a:r>
            <a:r>
              <a:rPr lang="en" sz="1800" dirty="0"/>
              <a:t>ngest  </a:t>
            </a:r>
            <a:r>
              <a:rPr lang="en" sz="1800" dirty="0" smtClean="0"/>
              <a:t>to Avery</a:t>
            </a:r>
          </a:p>
          <a:p>
            <a:pPr marL="457200" lvl="0" indent="-342900" rtl="0">
              <a:lnSpc>
                <a:spcPct val="100000"/>
              </a:lnSpc>
              <a:spcBef>
                <a:spcPts val="0"/>
              </a:spcBef>
              <a:spcAft>
                <a:spcPts val="0"/>
              </a:spcAft>
              <a:buSzPts val="1800"/>
              <a:buChar char="●"/>
            </a:pPr>
            <a:endParaRPr sz="1800" dirty="0"/>
          </a:p>
          <a:p>
            <a:pPr marL="457200" lvl="0" indent="-342900" rtl="0">
              <a:lnSpc>
                <a:spcPct val="100000"/>
              </a:lnSpc>
              <a:spcBef>
                <a:spcPts val="0"/>
              </a:spcBef>
              <a:spcAft>
                <a:spcPts val="0"/>
              </a:spcAft>
              <a:buSzPts val="1800"/>
              <a:buChar char="●"/>
            </a:pPr>
            <a:r>
              <a:rPr lang="en" dirty="0"/>
              <a:t>Core collection open for research</a:t>
            </a:r>
            <a:endParaRPr sz="1800" dirty="0"/>
          </a:p>
          <a:p>
            <a:pPr marL="457200" lvl="0" indent="-342900" rtl="0">
              <a:lnSpc>
                <a:spcPct val="100000"/>
              </a:lnSpc>
              <a:spcBef>
                <a:spcPts val="0"/>
              </a:spcBef>
              <a:spcAft>
                <a:spcPts val="0"/>
              </a:spcAft>
              <a:buSzPts val="1800"/>
              <a:buChar char="●"/>
            </a:pPr>
            <a:endParaRPr lang="en" sz="1800" dirty="0" smtClean="0"/>
          </a:p>
          <a:p>
            <a:pPr marL="457200" lvl="0" indent="-342900" rtl="0">
              <a:lnSpc>
                <a:spcPct val="100000"/>
              </a:lnSpc>
              <a:spcBef>
                <a:spcPts val="0"/>
              </a:spcBef>
              <a:spcAft>
                <a:spcPts val="0"/>
              </a:spcAft>
              <a:buSzPts val="1800"/>
              <a:buChar char="●"/>
            </a:pPr>
            <a:r>
              <a:rPr lang="en" sz="1800" dirty="0" smtClean="0"/>
              <a:t>Columbia </a:t>
            </a:r>
            <a:r>
              <a:rPr lang="en" sz="1800" dirty="0"/>
              <a:t>Art History class on Frank Lloyd Wright</a:t>
            </a:r>
            <a:endParaRPr sz="1800" dirty="0"/>
          </a:p>
          <a:p>
            <a:pPr marL="457200" lvl="0" indent="-342900" rtl="0">
              <a:lnSpc>
                <a:spcPct val="100000"/>
              </a:lnSpc>
              <a:spcBef>
                <a:spcPts val="0"/>
              </a:spcBef>
              <a:spcAft>
                <a:spcPts val="0"/>
              </a:spcAft>
              <a:buSzPts val="1800"/>
              <a:buChar char="●"/>
            </a:pPr>
            <a:endParaRPr lang="en" dirty="0" smtClean="0"/>
          </a:p>
          <a:p>
            <a:pPr marL="457200" lvl="0" indent="-342900" rtl="0">
              <a:lnSpc>
                <a:spcPct val="100000"/>
              </a:lnSpc>
              <a:spcBef>
                <a:spcPts val="0"/>
              </a:spcBef>
              <a:spcAft>
                <a:spcPts val="0"/>
              </a:spcAft>
              <a:buSzPts val="1800"/>
              <a:buChar char="●"/>
            </a:pPr>
            <a:r>
              <a:rPr lang="en" dirty="0" smtClean="0"/>
              <a:t>“</a:t>
            </a:r>
            <a:r>
              <a:rPr lang="en" dirty="0"/>
              <a:t>Density vs. Dispersal” MoMA exhibition  </a:t>
            </a:r>
            <a:r>
              <a:rPr lang="en" dirty="0" smtClean="0"/>
              <a:t>(2014)</a:t>
            </a:r>
            <a:endParaRPr dirty="0"/>
          </a:p>
          <a:p>
            <a:pPr marL="457200" lvl="0" indent="0" rtl="0">
              <a:lnSpc>
                <a:spcPct val="100000"/>
              </a:lnSpc>
              <a:spcBef>
                <a:spcPts val="0"/>
              </a:spcBef>
              <a:spcAft>
                <a:spcPts val="0"/>
              </a:spcAft>
              <a:buNone/>
            </a:pPr>
            <a:endParaRPr b="1" dirty="0"/>
          </a:p>
          <a:p>
            <a:pPr marL="0" lvl="0" indent="0" rtl="0">
              <a:lnSpc>
                <a:spcPct val="100000"/>
              </a:lnSpc>
              <a:spcBef>
                <a:spcPts val="0"/>
              </a:spcBef>
              <a:spcAft>
                <a:spcPts val="0"/>
              </a:spcAft>
              <a:buNone/>
            </a:pPr>
            <a:endParaRPr b="1" dirty="0"/>
          </a:p>
          <a:p>
            <a:pPr marL="0" lvl="0" indent="0" rtl="0">
              <a:lnSpc>
                <a:spcPct val="100000"/>
              </a:lnSpc>
              <a:spcBef>
                <a:spcPts val="0"/>
              </a:spcBef>
              <a:spcAft>
                <a:spcPts val="0"/>
              </a:spcAft>
              <a:buNone/>
            </a:pPr>
            <a:endParaRPr sz="1800" b="1" dirty="0"/>
          </a:p>
          <a:p>
            <a:pPr marL="0" lvl="0" indent="0" rtl="0">
              <a:lnSpc>
                <a:spcPct val="100000"/>
              </a:lnSpc>
              <a:spcBef>
                <a:spcPts val="0"/>
              </a:spcBef>
              <a:spcAft>
                <a:spcPts val="0"/>
              </a:spcAft>
              <a:buNone/>
            </a:pPr>
            <a:endParaRPr sz="1800" b="1" dirty="0"/>
          </a:p>
          <a:p>
            <a:pPr marL="0" lvl="0" indent="0" rtl="0">
              <a:spcBef>
                <a:spcPts val="0"/>
              </a:spcBef>
              <a:spcAft>
                <a:spcPts val="0"/>
              </a:spcAft>
              <a:buNone/>
            </a:pPr>
            <a:endParaRPr dirty="0"/>
          </a:p>
          <a:p>
            <a:pPr marL="0" lvl="0" indent="0">
              <a:spcBef>
                <a:spcPts val="1600"/>
              </a:spcBef>
              <a:spcAft>
                <a:spcPts val="1600"/>
              </a:spcAft>
              <a:buNone/>
            </a:pPr>
            <a:endParaRPr dirty="0"/>
          </a:p>
        </p:txBody>
      </p:sp>
      <p:sp>
        <p:nvSpPr>
          <p:cNvPr id="93" name="Google Shape;93;p17"/>
          <p:cNvSpPr txBox="1"/>
          <p:nvPr/>
        </p:nvSpPr>
        <p:spPr>
          <a:xfrm>
            <a:off x="4485373" y="1232034"/>
            <a:ext cx="4141586" cy="349394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solidFill>
                  <a:schemeClr val="dk2"/>
                </a:solidFill>
                <a:latin typeface="Lato"/>
                <a:ea typeface="Lato"/>
                <a:cs typeface="Lato"/>
                <a:sym typeface="Lato"/>
              </a:rPr>
              <a:t>Within 5 years: </a:t>
            </a:r>
            <a:endParaRPr sz="1800" b="1" dirty="0">
              <a:solidFill>
                <a:schemeClr val="dk2"/>
              </a:solidFill>
              <a:latin typeface="Lato"/>
              <a:ea typeface="Lato"/>
              <a:cs typeface="Lato"/>
              <a:sym typeface="Lato"/>
            </a:endParaRPr>
          </a:p>
          <a:p>
            <a:pPr marL="0" lvl="0" indent="0" rtl="0">
              <a:spcBef>
                <a:spcPts val="0"/>
              </a:spcBef>
              <a:spcAft>
                <a:spcPts val="0"/>
              </a:spcAft>
              <a:buNone/>
            </a:pPr>
            <a:endParaRPr sz="1800" b="1" dirty="0">
              <a:solidFill>
                <a:schemeClr val="dk2"/>
              </a:solidFill>
              <a:latin typeface="Lato"/>
              <a:ea typeface="Lato"/>
              <a:cs typeface="Lato"/>
              <a:sym typeface="Lato"/>
            </a:endParaRPr>
          </a:p>
          <a:p>
            <a:pPr marL="457200" lvl="0" indent="-342900" rtl="0">
              <a:spcBef>
                <a:spcPts val="0"/>
              </a:spcBef>
              <a:spcAft>
                <a:spcPts val="0"/>
              </a:spcAft>
              <a:buClr>
                <a:schemeClr val="dk2"/>
              </a:buClr>
              <a:buSzPts val="1800"/>
              <a:buFont typeface="Lato"/>
              <a:buChar char="●"/>
            </a:pPr>
            <a:r>
              <a:rPr lang="en" sz="1800" dirty="0">
                <a:solidFill>
                  <a:schemeClr val="dk2"/>
                </a:solidFill>
                <a:latin typeface="Lato"/>
                <a:ea typeface="Lato"/>
                <a:cs typeface="Lato"/>
                <a:sym typeface="Lato"/>
              </a:rPr>
              <a:t>Two additional </a:t>
            </a:r>
            <a:r>
              <a:rPr lang="en" sz="1800" dirty="0" smtClean="0">
                <a:solidFill>
                  <a:schemeClr val="dk2"/>
                </a:solidFill>
                <a:latin typeface="Lato"/>
                <a:ea typeface="Lato"/>
                <a:cs typeface="Lato"/>
                <a:sym typeface="Lato"/>
              </a:rPr>
              <a:t>ingests</a:t>
            </a:r>
            <a:endParaRPr lang="en-US" sz="1800" dirty="0" smtClean="0">
              <a:solidFill>
                <a:schemeClr val="dk2"/>
              </a:solidFill>
              <a:latin typeface="Lato"/>
              <a:ea typeface="Lato"/>
              <a:cs typeface="Lato"/>
              <a:sym typeface="Lato"/>
            </a:endParaRPr>
          </a:p>
          <a:p>
            <a:pPr marL="457200" lvl="0" indent="-342900" rtl="0">
              <a:spcBef>
                <a:spcPts val="0"/>
              </a:spcBef>
              <a:spcAft>
                <a:spcPts val="0"/>
              </a:spcAft>
              <a:buClr>
                <a:schemeClr val="dk2"/>
              </a:buClr>
              <a:buSzPts val="1800"/>
              <a:buFont typeface="Lato"/>
              <a:buChar char="●"/>
            </a:pPr>
            <a:endParaRPr lang="en-US" sz="1800" dirty="0">
              <a:solidFill>
                <a:schemeClr val="dk2"/>
              </a:solidFill>
              <a:latin typeface="Lato"/>
              <a:ea typeface="Lato"/>
              <a:cs typeface="Lato"/>
              <a:sym typeface="Lato"/>
            </a:endParaRPr>
          </a:p>
          <a:p>
            <a:pPr marL="457200" lvl="0" indent="-342900" rtl="0">
              <a:spcBef>
                <a:spcPts val="0"/>
              </a:spcBef>
              <a:spcAft>
                <a:spcPts val="0"/>
              </a:spcAft>
              <a:buClr>
                <a:schemeClr val="dk2"/>
              </a:buClr>
              <a:buSzPts val="1800"/>
              <a:buFont typeface="Lato"/>
              <a:buChar char="●"/>
            </a:pPr>
            <a:r>
              <a:rPr lang="en" sz="1800" dirty="0" smtClean="0">
                <a:solidFill>
                  <a:schemeClr val="dk2"/>
                </a:solidFill>
                <a:latin typeface="Lato"/>
                <a:ea typeface="Lato"/>
                <a:cs typeface="Lato"/>
                <a:sym typeface="Lato"/>
              </a:rPr>
              <a:t>Full intellectual and physical control </a:t>
            </a:r>
            <a:r>
              <a:rPr lang="en" sz="1800" dirty="0">
                <a:solidFill>
                  <a:schemeClr val="dk2"/>
                </a:solidFill>
                <a:latin typeface="Lato"/>
                <a:ea typeface="Lato"/>
                <a:cs typeface="Lato"/>
                <a:sym typeface="Lato"/>
              </a:rPr>
              <a:t>of the collection</a:t>
            </a:r>
            <a:endParaRPr sz="1800" dirty="0">
              <a:solidFill>
                <a:schemeClr val="dk2"/>
              </a:solidFill>
              <a:latin typeface="Lato"/>
              <a:ea typeface="Lato"/>
              <a:cs typeface="Lato"/>
              <a:sym typeface="Lato"/>
            </a:endParaRPr>
          </a:p>
          <a:p>
            <a:pPr marL="457200" lvl="0" indent="-342900" rtl="0">
              <a:spcBef>
                <a:spcPts val="0"/>
              </a:spcBef>
              <a:spcAft>
                <a:spcPts val="0"/>
              </a:spcAft>
              <a:buClr>
                <a:schemeClr val="dk2"/>
              </a:buClr>
              <a:buSzPts val="1800"/>
              <a:buFont typeface="Lato"/>
              <a:buChar char="●"/>
            </a:pPr>
            <a:endParaRPr lang="en" sz="1800" dirty="0" smtClean="0">
              <a:solidFill>
                <a:schemeClr val="dk2"/>
              </a:solidFill>
              <a:latin typeface="Lato"/>
              <a:ea typeface="Lato"/>
              <a:cs typeface="Lato"/>
              <a:sym typeface="Lato"/>
            </a:endParaRPr>
          </a:p>
          <a:p>
            <a:pPr marL="457200" lvl="0" indent="-342900" rtl="0">
              <a:spcBef>
                <a:spcPts val="0"/>
              </a:spcBef>
              <a:spcAft>
                <a:spcPts val="0"/>
              </a:spcAft>
              <a:buClr>
                <a:schemeClr val="dk2"/>
              </a:buClr>
              <a:buSzPts val="1800"/>
              <a:buFont typeface="Lato"/>
              <a:buChar char="●"/>
            </a:pPr>
            <a:r>
              <a:rPr lang="en" sz="1800" dirty="0" smtClean="0">
                <a:solidFill>
                  <a:schemeClr val="dk2"/>
                </a:solidFill>
                <a:latin typeface="Lato"/>
                <a:ea typeface="Lato"/>
                <a:cs typeface="Lato"/>
                <a:sym typeface="Lato"/>
              </a:rPr>
              <a:t>All 15 collections open </a:t>
            </a:r>
            <a:r>
              <a:rPr lang="en" sz="1800" dirty="0">
                <a:solidFill>
                  <a:schemeClr val="dk2"/>
                </a:solidFill>
                <a:latin typeface="Lato"/>
                <a:ea typeface="Lato"/>
                <a:cs typeface="Lato"/>
                <a:sym typeface="Lato"/>
              </a:rPr>
              <a:t>for </a:t>
            </a:r>
            <a:r>
              <a:rPr lang="en" sz="1800" dirty="0" smtClean="0">
                <a:solidFill>
                  <a:schemeClr val="dk2"/>
                </a:solidFill>
                <a:latin typeface="Lato"/>
                <a:ea typeface="Lato"/>
                <a:cs typeface="Lato"/>
                <a:sym typeface="Lato"/>
              </a:rPr>
              <a:t>research </a:t>
            </a:r>
            <a:endParaRPr sz="1800" dirty="0">
              <a:solidFill>
                <a:schemeClr val="dk2"/>
              </a:solidFill>
              <a:latin typeface="Lato"/>
              <a:ea typeface="Lato"/>
              <a:cs typeface="Lato"/>
              <a:sym typeface="Lato"/>
            </a:endParaRPr>
          </a:p>
          <a:p>
            <a:pPr marL="457200" lvl="0" indent="-342900" rtl="0">
              <a:spcBef>
                <a:spcPts val="0"/>
              </a:spcBef>
              <a:spcAft>
                <a:spcPts val="0"/>
              </a:spcAft>
              <a:buClr>
                <a:schemeClr val="dk2"/>
              </a:buClr>
              <a:buSzPts val="1800"/>
              <a:buFont typeface="Lato"/>
              <a:buChar char="●"/>
            </a:pPr>
            <a:endParaRPr lang="en" sz="1800" dirty="0" smtClean="0">
              <a:solidFill>
                <a:schemeClr val="dk2"/>
              </a:solidFill>
              <a:latin typeface="Lato"/>
              <a:ea typeface="Lato"/>
              <a:cs typeface="Lato"/>
              <a:sym typeface="Lato"/>
            </a:endParaRPr>
          </a:p>
          <a:p>
            <a:pPr marL="457200" lvl="0" indent="-342900" rtl="0">
              <a:spcBef>
                <a:spcPts val="0"/>
              </a:spcBef>
              <a:spcAft>
                <a:spcPts val="0"/>
              </a:spcAft>
              <a:buClr>
                <a:schemeClr val="dk2"/>
              </a:buClr>
              <a:buSzPts val="1800"/>
              <a:buFont typeface="Lato"/>
              <a:buChar char="●"/>
            </a:pPr>
            <a:r>
              <a:rPr lang="en" sz="1800" dirty="0" smtClean="0">
                <a:solidFill>
                  <a:schemeClr val="dk2"/>
                </a:solidFill>
                <a:latin typeface="Lato"/>
                <a:ea typeface="Lato"/>
                <a:cs typeface="Lato"/>
                <a:sym typeface="Lato"/>
              </a:rPr>
              <a:t>“</a:t>
            </a:r>
            <a:r>
              <a:rPr lang="en" sz="1800" dirty="0">
                <a:solidFill>
                  <a:schemeClr val="dk2"/>
                </a:solidFill>
                <a:latin typeface="Lato"/>
                <a:ea typeface="Lato"/>
                <a:cs typeface="Lato"/>
                <a:sym typeface="Lato"/>
              </a:rPr>
              <a:t>Frank Lloyd Wright at 150: Unpacking the Archive” MoMA exhibition</a:t>
            </a:r>
            <a:endParaRPr sz="1800" dirty="0">
              <a:solidFill>
                <a:schemeClr val="dk2"/>
              </a:solidFill>
              <a:latin typeface="Lato"/>
              <a:ea typeface="Lato"/>
              <a:cs typeface="Lato"/>
              <a:sym typeface="Lato"/>
            </a:endParaRPr>
          </a:p>
          <a:p>
            <a:pPr marL="0" lvl="0" indent="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Lato"/>
                <a:ea typeface="Lato"/>
                <a:cs typeface="Lato"/>
                <a:sym typeface="Lato"/>
              </a:rPr>
              <a:t>Processing Challenges</a:t>
            </a:r>
            <a:endParaRPr>
              <a:latin typeface="Lato"/>
              <a:ea typeface="Lato"/>
              <a:cs typeface="Lato"/>
              <a:sym typeface="Lato"/>
            </a:endParaRPr>
          </a:p>
        </p:txBody>
      </p:sp>
      <p:sp>
        <p:nvSpPr>
          <p:cNvPr id="99" name="Google Shape;99;p18"/>
          <p:cNvSpPr txBox="1">
            <a:spLocks noGrp="1"/>
          </p:cNvSpPr>
          <p:nvPr>
            <p:ph type="body" idx="1"/>
          </p:nvPr>
        </p:nvSpPr>
        <p:spPr>
          <a:xfrm>
            <a:off x="311700" y="1123600"/>
            <a:ext cx="4963800" cy="3416400"/>
          </a:xfrm>
          <a:prstGeom prst="rect">
            <a:avLst/>
          </a:prstGeom>
        </p:spPr>
        <p:txBody>
          <a:bodyPr spcFirstLastPara="1" wrap="square" lIns="91425" tIns="91425" rIns="91425" bIns="91425" anchor="t" anchorCtr="0">
            <a:noAutofit/>
          </a:bodyPr>
          <a:lstStyle/>
          <a:p>
            <a:pPr marL="285750" indent="-285750">
              <a:lnSpc>
                <a:spcPct val="100000"/>
              </a:lnSpc>
            </a:pPr>
            <a:endParaRPr lang="en" b="1" dirty="0" smtClean="0"/>
          </a:p>
          <a:p>
            <a:pPr marL="285750" indent="-285750">
              <a:lnSpc>
                <a:spcPct val="100000"/>
              </a:lnSpc>
            </a:pPr>
            <a:r>
              <a:rPr lang="en" b="1" dirty="0" smtClean="0"/>
              <a:t>Exhibition </a:t>
            </a:r>
            <a:r>
              <a:rPr lang="en" b="1" dirty="0"/>
              <a:t>demands challenge traditional processing approaches</a:t>
            </a:r>
            <a:endParaRPr b="1" dirty="0"/>
          </a:p>
          <a:p>
            <a:pPr marL="285750" indent="-285750">
              <a:lnSpc>
                <a:spcPct val="100000"/>
              </a:lnSpc>
              <a:spcBef>
                <a:spcPts val="1600"/>
              </a:spcBef>
            </a:pPr>
            <a:r>
              <a:rPr lang="en" b="1" dirty="0"/>
              <a:t>Unprocessed collections open for research</a:t>
            </a:r>
            <a:endParaRPr b="1" dirty="0"/>
          </a:p>
          <a:p>
            <a:pPr marL="285750" indent="-285750">
              <a:lnSpc>
                <a:spcPct val="100000"/>
              </a:lnSpc>
              <a:spcBef>
                <a:spcPts val="1600"/>
              </a:spcBef>
            </a:pPr>
            <a:r>
              <a:rPr lang="en" b="1" dirty="0"/>
              <a:t>Item level description vs. higher level </a:t>
            </a:r>
            <a:endParaRPr b="1" dirty="0"/>
          </a:p>
          <a:p>
            <a:pPr marL="285750" indent="-285750">
              <a:lnSpc>
                <a:spcPct val="100000"/>
              </a:lnSpc>
              <a:spcBef>
                <a:spcPts val="1600"/>
              </a:spcBef>
            </a:pPr>
            <a:r>
              <a:rPr lang="en" b="1" dirty="0"/>
              <a:t>Refocused collection priorities due to ongoing exhibition program</a:t>
            </a:r>
            <a:endParaRPr dirty="0"/>
          </a:p>
          <a:p>
            <a:pPr marL="0" lvl="0" indent="0">
              <a:spcBef>
                <a:spcPts val="1600"/>
              </a:spcBef>
              <a:spcAft>
                <a:spcPts val="1600"/>
              </a:spcAft>
              <a:buNone/>
            </a:pPr>
            <a:r>
              <a:rPr lang="en" dirty="0"/>
              <a:t>	</a:t>
            </a:r>
            <a:endParaRPr dirty="0"/>
          </a:p>
        </p:txBody>
      </p:sp>
      <p:pic>
        <p:nvPicPr>
          <p:cNvPr id="100" name="Google Shape;100;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821426" y="495600"/>
            <a:ext cx="2863952" cy="4152300"/>
          </a:xfrm>
          <a:prstGeom prst="rect">
            <a:avLst/>
          </a:prstGeom>
          <a:noFill/>
          <a:ln>
            <a:noFill/>
          </a:ln>
        </p:spPr>
      </p:pic>
      <p:sp>
        <p:nvSpPr>
          <p:cNvPr id="101" name="Google Shape;101;p18"/>
          <p:cNvSpPr txBox="1"/>
          <p:nvPr/>
        </p:nvSpPr>
        <p:spPr>
          <a:xfrm>
            <a:off x="2002055" y="4875195"/>
            <a:ext cx="6798827" cy="129941"/>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1600"/>
              </a:spcAft>
              <a:buNone/>
            </a:pPr>
            <a:r>
              <a:rPr lang="en" dirty="0">
                <a:solidFill>
                  <a:schemeClr val="dk2"/>
                </a:solidFill>
                <a:latin typeface="Lato"/>
                <a:ea typeface="Lato"/>
                <a:cs typeface="Lato"/>
                <a:sym typeface="Lato"/>
              </a:rPr>
              <a:t>Frank Lloyd Wright watching </a:t>
            </a:r>
            <a:r>
              <a:rPr lang="en" dirty="0" smtClean="0">
                <a:solidFill>
                  <a:schemeClr val="dk2"/>
                </a:solidFill>
                <a:latin typeface="Lato"/>
                <a:ea typeface="Lato"/>
                <a:cs typeface="Lato"/>
                <a:sym typeface="Lato"/>
              </a:rPr>
              <a:t>apprentices </a:t>
            </a:r>
            <a:r>
              <a:rPr lang="en" dirty="0">
                <a:solidFill>
                  <a:schemeClr val="dk2"/>
                </a:solidFill>
                <a:latin typeface="Lato"/>
                <a:ea typeface="Lato"/>
                <a:cs typeface="Lato"/>
                <a:sym typeface="Lato"/>
              </a:rPr>
              <a:t>at work (1949</a:t>
            </a:r>
            <a:r>
              <a:rPr lang="en" dirty="0" smtClean="0">
                <a:solidFill>
                  <a:schemeClr val="dk2"/>
                </a:solidFill>
                <a:latin typeface="Lato"/>
                <a:ea typeface="Lato"/>
                <a:cs typeface="Lato"/>
                <a:sym typeface="Lato"/>
              </a:rPr>
              <a:t>)(</a:t>
            </a:r>
            <a:r>
              <a:rPr lang="en" dirty="0">
                <a:solidFill>
                  <a:schemeClr val="dk2"/>
                </a:solidFill>
                <a:latin typeface="Lato"/>
                <a:ea typeface="Lato"/>
                <a:cs typeface="Lato"/>
                <a:sym typeface="Lato"/>
              </a:rPr>
              <a:t>PH#6006.0051)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latin typeface="Lato"/>
                <a:ea typeface="Lato"/>
                <a:cs typeface="Lato"/>
                <a:sym typeface="Lato"/>
              </a:rPr>
              <a:t>Outcomes</a:t>
            </a:r>
            <a:endParaRPr dirty="0">
              <a:latin typeface="Lato"/>
              <a:ea typeface="Lato"/>
              <a:cs typeface="Lato"/>
              <a:sym typeface="Lato"/>
            </a:endParaRPr>
          </a:p>
        </p:txBody>
      </p:sp>
      <p:sp>
        <p:nvSpPr>
          <p:cNvPr id="107" name="Google Shape;107;p19"/>
          <p:cNvSpPr txBox="1">
            <a:spLocks noGrp="1"/>
          </p:cNvSpPr>
          <p:nvPr>
            <p:ph type="body" idx="1"/>
          </p:nvPr>
        </p:nvSpPr>
        <p:spPr>
          <a:xfrm>
            <a:off x="350201" y="1142850"/>
            <a:ext cx="4662300" cy="3416400"/>
          </a:xfrm>
          <a:prstGeom prst="rect">
            <a:avLst/>
          </a:prstGeom>
        </p:spPr>
        <p:txBody>
          <a:bodyPr spcFirstLastPara="1" wrap="square" lIns="91425" tIns="91425" rIns="91425" bIns="91425" anchor="t" anchorCtr="0">
            <a:noAutofit/>
          </a:bodyPr>
          <a:lstStyle/>
          <a:p>
            <a:pPr marL="0" indent="0">
              <a:buNone/>
            </a:pPr>
            <a:r>
              <a:rPr lang="en-US" b="1" dirty="0"/>
              <a:t>Bigger team</a:t>
            </a:r>
          </a:p>
          <a:p>
            <a:pPr marL="0" lvl="0" indent="0">
              <a:spcBef>
                <a:spcPts val="1600"/>
              </a:spcBef>
              <a:buNone/>
            </a:pPr>
            <a:r>
              <a:rPr lang="en-US" b="1" dirty="0" smtClean="0"/>
              <a:t>New </a:t>
            </a:r>
            <a:r>
              <a:rPr lang="en-US" b="1" dirty="0"/>
              <a:t>workflows </a:t>
            </a:r>
          </a:p>
          <a:p>
            <a:pPr marL="0" lvl="0" indent="0">
              <a:spcBef>
                <a:spcPts val="1600"/>
              </a:spcBef>
              <a:buNone/>
            </a:pPr>
            <a:r>
              <a:rPr lang="en-US" b="1" dirty="0" smtClean="0"/>
              <a:t>More (mainly financial) </a:t>
            </a:r>
            <a:r>
              <a:rPr lang="en-US" b="1" dirty="0"/>
              <a:t>support </a:t>
            </a:r>
            <a:endParaRPr lang="en-US" sz="1100" b="1" dirty="0" smtClean="0"/>
          </a:p>
          <a:p>
            <a:pPr marL="0" lvl="0" indent="0">
              <a:spcBef>
                <a:spcPts val="1600"/>
              </a:spcBef>
              <a:buNone/>
            </a:pPr>
            <a:r>
              <a:rPr lang="en" b="1" dirty="0" smtClean="0"/>
              <a:t>Increased </a:t>
            </a:r>
            <a:r>
              <a:rPr lang="en" b="1" dirty="0"/>
              <a:t>exposure </a:t>
            </a:r>
            <a:endParaRPr lang="en" dirty="0" smtClean="0"/>
          </a:p>
          <a:p>
            <a:pPr marL="457200" lvl="0" indent="-342900" rtl="0">
              <a:spcBef>
                <a:spcPts val="0"/>
              </a:spcBef>
              <a:spcAft>
                <a:spcPts val="0"/>
              </a:spcAft>
              <a:buSzPts val="1800"/>
              <a:buChar char="●"/>
            </a:pPr>
            <a:r>
              <a:rPr lang="en" dirty="0"/>
              <a:t>C</a:t>
            </a:r>
            <a:r>
              <a:rPr lang="en" dirty="0" smtClean="0"/>
              <a:t>lasses </a:t>
            </a:r>
            <a:r>
              <a:rPr lang="en" dirty="0"/>
              <a:t>and </a:t>
            </a:r>
            <a:r>
              <a:rPr lang="en" dirty="0" smtClean="0"/>
              <a:t>tours</a:t>
            </a:r>
            <a:endParaRPr dirty="0"/>
          </a:p>
          <a:p>
            <a:pPr marL="457200" lvl="0" indent="-342900" rtl="0">
              <a:spcBef>
                <a:spcPts val="0"/>
              </a:spcBef>
              <a:spcAft>
                <a:spcPts val="0"/>
              </a:spcAft>
              <a:buSzPts val="1800"/>
              <a:buChar char="●"/>
            </a:pPr>
            <a:r>
              <a:rPr lang="en" dirty="0" smtClean="0"/>
              <a:t>Research and publication</a:t>
            </a:r>
          </a:p>
          <a:p>
            <a:r>
              <a:rPr lang="en-US" dirty="0"/>
              <a:t>Exhibitions driven by Avery</a:t>
            </a:r>
          </a:p>
          <a:p>
            <a:pPr marL="114300" lvl="0" indent="0" rtl="0">
              <a:spcBef>
                <a:spcPts val="0"/>
              </a:spcBef>
              <a:spcAft>
                <a:spcPts val="0"/>
              </a:spcAft>
              <a:buSzPts val="1800"/>
              <a:buNone/>
            </a:pPr>
            <a:endParaRPr dirty="0"/>
          </a:p>
          <a:p>
            <a:pPr marL="0" lvl="0" indent="0" rtl="0">
              <a:spcBef>
                <a:spcPts val="1600"/>
              </a:spcBef>
              <a:spcAft>
                <a:spcPts val="0"/>
              </a:spcAft>
              <a:buNone/>
            </a:pPr>
            <a:endParaRPr dirty="0">
              <a:latin typeface="Lora"/>
              <a:ea typeface="Lora"/>
              <a:cs typeface="Lora"/>
              <a:sym typeface="Lora"/>
            </a:endParaRPr>
          </a:p>
          <a:p>
            <a:pPr marL="0" lvl="0" indent="0">
              <a:spcBef>
                <a:spcPts val="1600"/>
              </a:spcBef>
              <a:spcAft>
                <a:spcPts val="1600"/>
              </a:spcAft>
              <a:buNone/>
            </a:pPr>
            <a:endParaRPr sz="1100" dirty="0">
              <a:latin typeface="Lora"/>
              <a:ea typeface="Lora"/>
              <a:cs typeface="Lora"/>
              <a:sym typeface="Lora"/>
            </a:endParaRPr>
          </a:p>
        </p:txBody>
      </p:sp>
      <p:pic>
        <p:nvPicPr>
          <p:cNvPr id="108" name="Google Shape;108;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99302" y="526850"/>
            <a:ext cx="3633001" cy="3830227"/>
          </a:xfrm>
          <a:prstGeom prst="rect">
            <a:avLst/>
          </a:prstGeom>
          <a:noFill/>
          <a:ln>
            <a:noFill/>
          </a:ln>
        </p:spPr>
      </p:pic>
      <p:sp>
        <p:nvSpPr>
          <p:cNvPr id="109" name="Google Shape;109;p19"/>
          <p:cNvSpPr txBox="1"/>
          <p:nvPr/>
        </p:nvSpPr>
        <p:spPr>
          <a:xfrm>
            <a:off x="5088650" y="4572000"/>
            <a:ext cx="4055400" cy="346508"/>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r>
              <a:rPr lang="en" dirty="0" smtClean="0">
                <a:solidFill>
                  <a:schemeClr val="dk2"/>
                </a:solidFill>
                <a:latin typeface="Lato"/>
                <a:ea typeface="Lato"/>
                <a:cs typeface="Lato"/>
                <a:sym typeface="Lato"/>
              </a:rPr>
              <a:t>Model building, Frank </a:t>
            </a:r>
            <a:r>
              <a:rPr lang="en" dirty="0">
                <a:solidFill>
                  <a:schemeClr val="dk2"/>
                </a:solidFill>
                <a:latin typeface="Lato"/>
                <a:ea typeface="Lato"/>
                <a:cs typeface="Lato"/>
                <a:sym typeface="Lato"/>
              </a:rPr>
              <a:t>Lloyd Wright with Taliesin </a:t>
            </a:r>
            <a:r>
              <a:rPr lang="en" dirty="0" smtClean="0">
                <a:solidFill>
                  <a:schemeClr val="dk2"/>
                </a:solidFill>
                <a:latin typeface="Lato"/>
                <a:ea typeface="Lato"/>
                <a:cs typeface="Lato"/>
                <a:sym typeface="Lato"/>
              </a:rPr>
              <a:t>fellows </a:t>
            </a:r>
            <a:r>
              <a:rPr lang="en" dirty="0">
                <a:solidFill>
                  <a:schemeClr val="dk2"/>
                </a:solidFill>
                <a:latin typeface="Lato"/>
                <a:ea typeface="Lato"/>
                <a:cs typeface="Lato"/>
                <a:sym typeface="Lato"/>
              </a:rPr>
              <a:t>(undated) (PH#3803.nn)</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 Placeholder 1"/>
          <p:cNvSpPr>
            <a:spLocks noGrp="1"/>
          </p:cNvSpPr>
          <p:nvPr>
            <p:ph type="body" idx="1"/>
          </p:nvPr>
        </p:nvSpPr>
        <p:spPr>
          <a:xfrm>
            <a:off x="311700" y="1152475"/>
            <a:ext cx="4302543" cy="2668754"/>
          </a:xfrm>
        </p:spPr>
        <p:txBody>
          <a:bodyPr/>
          <a:lstStyle/>
          <a:p>
            <a:r>
              <a:rPr lang="en-US" dirty="0" smtClean="0"/>
              <a:t>Flexibility  is essential to overcome the friction between processing work and exhibition needs</a:t>
            </a:r>
          </a:p>
          <a:p>
            <a:endParaRPr lang="en-US" dirty="0"/>
          </a:p>
          <a:p>
            <a:r>
              <a:rPr lang="en-US" dirty="0" smtClean="0"/>
              <a:t>Joint partnership credit lines can be very long…</a:t>
            </a:r>
          </a:p>
          <a:p>
            <a:endParaRPr lang="en-US" dirty="0" smtClean="0"/>
          </a:p>
          <a:p>
            <a:r>
              <a:rPr lang="en-US" dirty="0" smtClean="0"/>
              <a:t>Have you had similar experiences?</a:t>
            </a:r>
            <a:endParaRPr lang="en-US" dirty="0"/>
          </a:p>
        </p:txBody>
      </p:sp>
      <p:pic>
        <p:nvPicPr>
          <p:cNvPr id="7" name="Google Shape;69;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786026" y="178700"/>
            <a:ext cx="4134452" cy="4214377"/>
          </a:xfrm>
          <a:prstGeom prst="rect">
            <a:avLst/>
          </a:prstGeom>
          <a:noFill/>
          <a:ln>
            <a:noFill/>
          </a:ln>
        </p:spPr>
      </p:pic>
      <p:sp>
        <p:nvSpPr>
          <p:cNvPr id="8" name="Google Shape;106;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latin typeface="Lato"/>
                <a:ea typeface="Lato"/>
                <a:cs typeface="Lato"/>
                <a:sym typeface="Lato"/>
              </a:rPr>
              <a:t>Takeaways</a:t>
            </a:r>
            <a:endParaRPr dirty="0">
              <a:latin typeface="Lato"/>
              <a:ea typeface="Lato"/>
              <a:cs typeface="Lato"/>
              <a:sym typeface="Lato"/>
            </a:endParaRPr>
          </a:p>
        </p:txBody>
      </p:sp>
      <p:sp>
        <p:nvSpPr>
          <p:cNvPr id="3" name="TextBox 2"/>
          <p:cNvSpPr txBox="1"/>
          <p:nvPr/>
        </p:nvSpPr>
        <p:spPr>
          <a:xfrm>
            <a:off x="308008" y="4354691"/>
            <a:ext cx="8612469" cy="738664"/>
          </a:xfrm>
          <a:prstGeom prst="rect">
            <a:avLst/>
          </a:prstGeom>
          <a:noFill/>
        </p:spPr>
        <p:txBody>
          <a:bodyPr wrap="square" rtlCol="0">
            <a:spAutoFit/>
          </a:bodyPr>
          <a:lstStyle/>
          <a:p>
            <a:pPr lvl="0" algn="r"/>
            <a:r>
              <a:rPr lang="en-US" dirty="0">
                <a:solidFill>
                  <a:schemeClr val="bg1">
                    <a:lumMod val="50000"/>
                  </a:schemeClr>
                </a:solidFill>
                <a:latin typeface="Lato" charset="0"/>
                <a:ea typeface="Lora"/>
                <a:cs typeface="Lora"/>
                <a:sym typeface="Lora"/>
              </a:rPr>
              <a:t>Frank Lloyd Wright in the drafting room at Taliesin </a:t>
            </a:r>
            <a:r>
              <a:rPr lang="en-US" dirty="0" smtClean="0">
                <a:solidFill>
                  <a:schemeClr val="bg1">
                    <a:lumMod val="50000"/>
                  </a:schemeClr>
                </a:solidFill>
                <a:latin typeface="Lato" charset="0"/>
                <a:ea typeface="Lora"/>
                <a:cs typeface="Lora"/>
                <a:sym typeface="Lora"/>
              </a:rPr>
              <a:t>West (#6104.0045)</a:t>
            </a:r>
          </a:p>
          <a:p>
            <a:pPr lvl="0" algn="r"/>
            <a:r>
              <a:rPr lang="en-US" dirty="0" smtClean="0">
                <a:solidFill>
                  <a:schemeClr val="bg1">
                    <a:lumMod val="50000"/>
                  </a:schemeClr>
                </a:solidFill>
                <a:latin typeface="Lato" charset="0"/>
                <a:ea typeface="Lora"/>
                <a:cs typeface="Lora"/>
                <a:sym typeface="Lora"/>
              </a:rPr>
              <a:t>Frank </a:t>
            </a:r>
            <a:r>
              <a:rPr lang="en-US" dirty="0">
                <a:solidFill>
                  <a:schemeClr val="bg1">
                    <a:lumMod val="50000"/>
                  </a:schemeClr>
                </a:solidFill>
                <a:latin typeface="Lato" charset="0"/>
                <a:ea typeface="Lora"/>
                <a:cs typeface="Lora"/>
                <a:sym typeface="Lora"/>
              </a:rPr>
              <a:t>Lloyd Wright Foundation Archives </a:t>
            </a:r>
            <a:endParaRPr lang="en-US" dirty="0" smtClean="0">
              <a:solidFill>
                <a:schemeClr val="bg1">
                  <a:lumMod val="50000"/>
                </a:schemeClr>
              </a:solidFill>
              <a:latin typeface="Lato" charset="0"/>
              <a:ea typeface="Lora"/>
              <a:cs typeface="Lora"/>
              <a:sym typeface="Lora"/>
            </a:endParaRPr>
          </a:p>
          <a:p>
            <a:pPr lvl="0" algn="r"/>
            <a:r>
              <a:rPr lang="en-US" dirty="0" smtClean="0">
                <a:solidFill>
                  <a:schemeClr val="bg1">
                    <a:lumMod val="50000"/>
                  </a:schemeClr>
                </a:solidFill>
                <a:latin typeface="Lato" charset="0"/>
                <a:ea typeface="Lora"/>
                <a:cs typeface="Lora"/>
                <a:sym typeface="Lora"/>
              </a:rPr>
              <a:t>(</a:t>
            </a:r>
            <a:r>
              <a:rPr lang="en-US" dirty="0">
                <a:solidFill>
                  <a:schemeClr val="bg1">
                    <a:lumMod val="50000"/>
                  </a:schemeClr>
                </a:solidFill>
                <a:latin typeface="Lato" charset="0"/>
                <a:ea typeface="Lora"/>
                <a:cs typeface="Lora"/>
                <a:sym typeface="Lora"/>
              </a:rPr>
              <a:t>The Museum of Modern Art | Avery Architectural and Fine Arts Library, Columbia University)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2184</Words>
  <Application>Microsoft Office PowerPoint</Application>
  <PresentationFormat>On-screen Show (16:9)</PresentationFormat>
  <Paragraphs>181</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Playfair Display</vt:lpstr>
      <vt:lpstr>Malgun Gothic</vt:lpstr>
      <vt:lpstr>Calibri</vt:lpstr>
      <vt:lpstr>Lato</vt:lpstr>
      <vt:lpstr>Lora</vt:lpstr>
      <vt:lpstr>Arial</vt:lpstr>
      <vt:lpstr>Trebuchet MS</vt:lpstr>
      <vt:lpstr>Coral</vt:lpstr>
      <vt:lpstr>Modeling Collaboration</vt:lpstr>
      <vt:lpstr>Overview </vt:lpstr>
      <vt:lpstr>Partners in Joint Stewardship</vt:lpstr>
      <vt:lpstr>Frank Lloyd Wright Foundation Archives</vt:lpstr>
      <vt:lpstr>Agreement Expectations and Deliverables:  Processing, Access, Education, Exhibition(s)</vt:lpstr>
      <vt:lpstr>Processing Challenges</vt:lpstr>
      <vt:lpstr>Outcomes</vt:lpstr>
      <vt:lpstr>Takeaways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Collaboration</dc:title>
  <dc:creator>Pamela Casey</dc:creator>
  <cp:lastModifiedBy>Patterson, Patricia A</cp:lastModifiedBy>
  <cp:revision>17</cp:revision>
  <dcterms:modified xsi:type="dcterms:W3CDTF">2018-08-29T19:40:32Z</dcterms:modified>
</cp:coreProperties>
</file>